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1236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3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507567"/>
            <a:ext cx="6291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4293633"/>
            <a:ext cx="770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1326165" flipH="1">
            <a:off x="-1328945" y="-1243423"/>
            <a:ext cx="3297389" cy="303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8" y="-948365"/>
            <a:ext cx="3592175" cy="40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 cstate="print">
            <a:alphaModFix amt="67000"/>
          </a:blip>
          <a:stretch>
            <a:fillRect/>
          </a:stretch>
        </p:blipFill>
        <p:spPr>
          <a:xfrm rot="5400000" flipH="1">
            <a:off x="-2354190" y="-43212"/>
            <a:ext cx="3859833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1326165" flipH="1">
            <a:off x="-889245" y="4574077"/>
            <a:ext cx="3297389" cy="303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 cstate="print">
            <a:alphaModFix amt="82000"/>
          </a:blip>
          <a:stretch>
            <a:fillRect/>
          </a:stretch>
        </p:blipFill>
        <p:spPr>
          <a:xfrm rot="10670981">
            <a:off x="6959829" y="4030032"/>
            <a:ext cx="3632875" cy="3998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6;p2"/>
          <p:cNvGrpSpPr/>
          <p:nvPr/>
        </p:nvGrpSpPr>
        <p:grpSpPr>
          <a:xfrm rot="-2700000">
            <a:off x="381983" y="3734683"/>
            <a:ext cx="1344349" cy="3292904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52;p2"/>
          <p:cNvGrpSpPr/>
          <p:nvPr/>
        </p:nvGrpSpPr>
        <p:grpSpPr>
          <a:xfrm rot="-2700000">
            <a:off x="7112116" y="-485754"/>
            <a:ext cx="1344349" cy="2660436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6091833"/>
            <a:ext cx="2265082" cy="2887779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8456486" flipH="1">
            <a:off x="4213819" y="2245940"/>
            <a:ext cx="3297389" cy="303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5809801" flipH="1">
            <a:off x="1597416" y="2132345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82473"/>
            <a:ext cx="9577978" cy="4755752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077967"/>
            <a:ext cx="6576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4092833"/>
            <a:ext cx="6576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8456486" flipH="1">
            <a:off x="7252444" y="5569475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591;p11"/>
          <p:cNvGrpSpPr/>
          <p:nvPr/>
        </p:nvGrpSpPr>
        <p:grpSpPr>
          <a:xfrm rot="2700046">
            <a:off x="7799430" y="5346063"/>
            <a:ext cx="1792489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2370304"/>
            <a:ext cx="7605805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628;p11"/>
          <p:cNvGrpSpPr/>
          <p:nvPr/>
        </p:nvGrpSpPr>
        <p:grpSpPr>
          <a:xfrm rot="-7181356">
            <a:off x="250864" y="-1538303"/>
            <a:ext cx="1792475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6931534" y="6686893"/>
            <a:ext cx="1794449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833908"/>
            <a:ext cx="3386946" cy="708772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-1538275" flipH="1">
            <a:off x="-1241959" y="-1313386"/>
            <a:ext cx="3297390" cy="3035513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250509" y="5988060"/>
            <a:ext cx="1794449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670;p13"/>
          <p:cNvGrpSpPr/>
          <p:nvPr/>
        </p:nvGrpSpPr>
        <p:grpSpPr>
          <a:xfrm rot="3559955">
            <a:off x="-266070" y="-509234"/>
            <a:ext cx="1792464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10024386">
            <a:off x="7156216" y="-1524502"/>
            <a:ext cx="2894879" cy="345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 cstate="print">
            <a:alphaModFix amt="74000"/>
          </a:blip>
          <a:stretch>
            <a:fillRect/>
          </a:stretch>
        </p:blipFill>
        <p:spPr>
          <a:xfrm rot="-7120613" flipH="1">
            <a:off x="4823188" y="-1912244"/>
            <a:ext cx="3859835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4556535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4556535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2222667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4592268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2222667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2222667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43565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4763861"/>
            <a:ext cx="18210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43565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4763861"/>
            <a:ext cx="18210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8" y="3601202"/>
            <a:ext cx="2525" cy="33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9867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2388733"/>
            <a:ext cx="1821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43565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4763861"/>
            <a:ext cx="18210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9867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2388733"/>
            <a:ext cx="1821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9867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2388733"/>
            <a:ext cx="1821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456699"/>
            <a:ext cx="7704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>
  <p:cSld name="Title only 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5399990" flipH="1">
            <a:off x="7155954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730;p14"/>
          <p:cNvGrpSpPr/>
          <p:nvPr/>
        </p:nvGrpSpPr>
        <p:grpSpPr>
          <a:xfrm rot="-987768">
            <a:off x="7751820" y="-355038"/>
            <a:ext cx="1344359" cy="2660411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9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 preserve="1">
  <p:cSld name="Title only 2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8456486" flipH="1">
            <a:off x="7252444" y="5569475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772;p15"/>
          <p:cNvGrpSpPr/>
          <p:nvPr/>
        </p:nvGrpSpPr>
        <p:grpSpPr>
          <a:xfrm rot="2700046">
            <a:off x="7799430" y="5346063"/>
            <a:ext cx="1792489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5809801" flipH="1">
            <a:off x="7127441" y="-1031322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2370304"/>
            <a:ext cx="7605805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810;p15"/>
          <p:cNvGrpSpPr/>
          <p:nvPr/>
        </p:nvGrpSpPr>
        <p:grpSpPr>
          <a:xfrm rot="-7181356">
            <a:off x="250864" y="-1538303"/>
            <a:ext cx="1792475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160134" y="-847507"/>
            <a:ext cx="1794449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 preserve="1">
  <p:cSld name="Title only 3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-2343514" flipH="1">
            <a:off x="-1166545" y="-1694293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850;p16"/>
          <p:cNvGrpSpPr/>
          <p:nvPr/>
        </p:nvGrpSpPr>
        <p:grpSpPr>
          <a:xfrm rot="-8099954">
            <a:off x="-208629" y="-430692"/>
            <a:ext cx="1792489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5809801" flipH="1">
            <a:off x="7127441" y="-1031322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51" y="5983035"/>
            <a:ext cx="760580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888;p16"/>
          <p:cNvGrpSpPr/>
          <p:nvPr/>
        </p:nvGrpSpPr>
        <p:grpSpPr>
          <a:xfrm flipH="1">
            <a:off x="-624375" y="4650154"/>
            <a:ext cx="1344377" cy="329287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8604976"/>
            <a:ext cx="4623938" cy="967593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 preserve="1">
  <p:cSld name="Title only 4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-2343514" flipH="1">
            <a:off x="-1166545" y="-1694293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928;p17"/>
          <p:cNvGrpSpPr/>
          <p:nvPr/>
        </p:nvGrpSpPr>
        <p:grpSpPr>
          <a:xfrm rot="-8099954">
            <a:off x="-208629" y="-430692"/>
            <a:ext cx="1792489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5809801" flipH="1">
            <a:off x="7127441" y="-1031322"/>
            <a:ext cx="3859827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67;p18"/>
          <p:cNvGrpSpPr/>
          <p:nvPr/>
        </p:nvGrpSpPr>
        <p:grpSpPr>
          <a:xfrm>
            <a:off x="-1680776" y="-5632925"/>
            <a:ext cx="16179801" cy="18600449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 cstate="print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4101444"/>
            <a:ext cx="45639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2062711"/>
            <a:ext cx="5933700" cy="2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" name="Google Shape;976;p18"/>
          <p:cNvGrpSpPr/>
          <p:nvPr/>
        </p:nvGrpSpPr>
        <p:grpSpPr>
          <a:xfrm rot="5400065">
            <a:off x="8443077" y="-1173900"/>
            <a:ext cx="1792503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895719" y="4398153"/>
            <a:ext cx="3020007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 preserve="1">
  <p:cSld name="Title and three columns 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-2343514" flipH="1">
            <a:off x="-1156226" y="-1956213"/>
            <a:ext cx="3297389" cy="303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016;p19"/>
          <p:cNvGrpSpPr/>
          <p:nvPr/>
        </p:nvGrpSpPr>
        <p:grpSpPr>
          <a:xfrm rot="-8099954">
            <a:off x="-198310" y="-692612"/>
            <a:ext cx="1792489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4" cstate="print">
            <a:alphaModFix amt="74000"/>
          </a:blip>
          <a:stretch>
            <a:fillRect/>
          </a:stretch>
        </p:blipFill>
        <p:spPr>
          <a:xfrm rot="-6814727" flipH="1">
            <a:off x="6971790" y="-1144854"/>
            <a:ext cx="3859828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-1136126">
            <a:off x="4365131" y="5642072"/>
            <a:ext cx="7605805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054;p19"/>
          <p:cNvGrpSpPr/>
          <p:nvPr/>
        </p:nvGrpSpPr>
        <p:grpSpPr>
          <a:xfrm rot="3618644">
            <a:off x="7462819" y="5533606"/>
            <a:ext cx="1792475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3448288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4428172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3448288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4428172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3448279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4428172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>
  <p:cSld name="Title and four columns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>
            <a:spLocks noGrp="1"/>
          </p:cNvSpPr>
          <p:nvPr>
            <p:ph type="title"/>
          </p:nvPr>
        </p:nvSpPr>
        <p:spPr>
          <a:xfrm>
            <a:off x="1224826" y="1913948"/>
            <a:ext cx="2127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9" name="Google Shape;1099;p20"/>
          <p:cNvSpPr txBox="1">
            <a:spLocks noGrp="1"/>
          </p:cNvSpPr>
          <p:nvPr>
            <p:ph type="subTitle" idx="1"/>
          </p:nvPr>
        </p:nvSpPr>
        <p:spPr>
          <a:xfrm>
            <a:off x="1224829" y="2552872"/>
            <a:ext cx="2127000" cy="12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20"/>
          <p:cNvSpPr txBox="1">
            <a:spLocks noGrp="1"/>
          </p:cNvSpPr>
          <p:nvPr>
            <p:ph type="title" idx="2"/>
          </p:nvPr>
        </p:nvSpPr>
        <p:spPr>
          <a:xfrm>
            <a:off x="5826912" y="1913948"/>
            <a:ext cx="2127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1" name="Google Shape;1101;p20"/>
          <p:cNvSpPr txBox="1">
            <a:spLocks noGrp="1"/>
          </p:cNvSpPr>
          <p:nvPr>
            <p:ph type="subTitle" idx="3"/>
          </p:nvPr>
        </p:nvSpPr>
        <p:spPr>
          <a:xfrm>
            <a:off x="5826914" y="2552872"/>
            <a:ext cx="2127000" cy="12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20"/>
          <p:cNvSpPr txBox="1">
            <a:spLocks noGrp="1"/>
          </p:cNvSpPr>
          <p:nvPr>
            <p:ph type="title" idx="4"/>
          </p:nvPr>
        </p:nvSpPr>
        <p:spPr>
          <a:xfrm>
            <a:off x="1224826" y="3927668"/>
            <a:ext cx="2127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3" name="Google Shape;1103;p20"/>
          <p:cNvSpPr txBox="1">
            <a:spLocks noGrp="1"/>
          </p:cNvSpPr>
          <p:nvPr>
            <p:ph type="subTitle" idx="5"/>
          </p:nvPr>
        </p:nvSpPr>
        <p:spPr>
          <a:xfrm>
            <a:off x="1224829" y="4631560"/>
            <a:ext cx="2127000" cy="1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20"/>
          <p:cNvSpPr txBox="1">
            <a:spLocks noGrp="1"/>
          </p:cNvSpPr>
          <p:nvPr>
            <p:ph type="title" idx="6"/>
          </p:nvPr>
        </p:nvSpPr>
        <p:spPr>
          <a:xfrm>
            <a:off x="5826864" y="3927668"/>
            <a:ext cx="2127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5" name="Google Shape;1105;p20"/>
          <p:cNvSpPr txBox="1">
            <a:spLocks noGrp="1"/>
          </p:cNvSpPr>
          <p:nvPr>
            <p:ph type="subTitle" idx="7"/>
          </p:nvPr>
        </p:nvSpPr>
        <p:spPr>
          <a:xfrm>
            <a:off x="5826914" y="4631560"/>
            <a:ext cx="2127000" cy="1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06" name="Google Shape;1106;p20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-2343514" flipH="1">
            <a:off x="-1166545" y="-1694293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107;p20"/>
          <p:cNvGrpSpPr/>
          <p:nvPr/>
        </p:nvGrpSpPr>
        <p:grpSpPr>
          <a:xfrm rot="-8099954">
            <a:off x="-208629" y="-430692"/>
            <a:ext cx="1792489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5809801" flipH="1">
            <a:off x="7127441" y="-1031322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51" y="5983035"/>
            <a:ext cx="760580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145;p20"/>
          <p:cNvGrpSpPr/>
          <p:nvPr/>
        </p:nvGrpSpPr>
        <p:grpSpPr>
          <a:xfrm flipH="1">
            <a:off x="-624375" y="4650154"/>
            <a:ext cx="1344377" cy="329287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20"/>
          <p:cNvSpPr txBox="1">
            <a:spLocks noGrp="1"/>
          </p:cNvSpPr>
          <p:nvPr>
            <p:ph type="ctrTitle" idx="8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82" name="Google Shape;1182;p20"/>
          <p:cNvSpPr/>
          <p:nvPr/>
        </p:nvSpPr>
        <p:spPr>
          <a:xfrm rot="3176794">
            <a:off x="7333100" y="5782271"/>
            <a:ext cx="3019981" cy="216574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4344108"/>
            <a:ext cx="8158656" cy="4051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91852"/>
            <a:ext cx="5882026" cy="647430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3287032"/>
            <a:ext cx="4624024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93;p3"/>
          <p:cNvGrpSpPr/>
          <p:nvPr/>
        </p:nvGrpSpPr>
        <p:grpSpPr>
          <a:xfrm rot="-2700000">
            <a:off x="473133" y="3594449"/>
            <a:ext cx="1344349" cy="3292904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29;p3"/>
          <p:cNvGrpSpPr/>
          <p:nvPr/>
        </p:nvGrpSpPr>
        <p:grpSpPr>
          <a:xfrm rot="-2700000">
            <a:off x="8026516" y="-244454"/>
            <a:ext cx="1344349" cy="2660436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4152183"/>
            <a:ext cx="3852000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3458981"/>
            <a:ext cx="38520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1192233"/>
            <a:ext cx="3852000" cy="270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 preserve="1">
  <p:cSld name="Title and four columns 1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866732"/>
            <a:ext cx="28671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687293"/>
            <a:ext cx="28671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866732"/>
            <a:ext cx="28671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687293"/>
            <a:ext cx="28671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4005876"/>
            <a:ext cx="28671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4826168"/>
            <a:ext cx="28671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4005876"/>
            <a:ext cx="28671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4826168"/>
            <a:ext cx="28671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 cstate="print">
            <a:alphaModFix amt="47000"/>
          </a:blip>
          <a:stretch>
            <a:fillRect/>
          </a:stretch>
        </p:blipFill>
        <p:spPr>
          <a:xfrm rot="1331770">
            <a:off x="-1977764" y="5095932"/>
            <a:ext cx="2989902" cy="3290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193;p21"/>
          <p:cNvGrpSpPr/>
          <p:nvPr/>
        </p:nvGrpSpPr>
        <p:grpSpPr>
          <a:xfrm rot="-987768">
            <a:off x="-733895" y="5167513"/>
            <a:ext cx="1344359" cy="2660411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flipH="1">
            <a:off x="7809444" y="5519554"/>
            <a:ext cx="2894870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 cstate="print">
            <a:alphaModFix amt="62000"/>
          </a:blip>
          <a:stretch>
            <a:fillRect/>
          </a:stretch>
        </p:blipFill>
        <p:spPr>
          <a:xfrm rot="9368145" flipH="1">
            <a:off x="-1509155" y="-1661341"/>
            <a:ext cx="2894870" cy="3457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231;p21"/>
          <p:cNvGrpSpPr/>
          <p:nvPr/>
        </p:nvGrpSpPr>
        <p:grpSpPr>
          <a:xfrm rot="5400065">
            <a:off x="8443077" y="-1173900"/>
            <a:ext cx="1792503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 cstate="print">
            <a:alphaModFix amt="47000"/>
          </a:blip>
          <a:stretch>
            <a:fillRect/>
          </a:stretch>
        </p:blipFill>
        <p:spPr>
          <a:xfrm rot="-10643014">
            <a:off x="7943424" y="-2012414"/>
            <a:ext cx="2989903" cy="3290969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895719" y="4398153"/>
            <a:ext cx="3020007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 preserve="1">
  <p:cSld name="Title and six columns 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-2343514" flipH="1">
            <a:off x="-1156226" y="-1956213"/>
            <a:ext cx="3297389" cy="303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273;p22"/>
          <p:cNvGrpSpPr/>
          <p:nvPr/>
        </p:nvGrpSpPr>
        <p:grpSpPr>
          <a:xfrm rot="-8099954">
            <a:off x="-198310" y="-692612"/>
            <a:ext cx="1792489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4" cstate="print">
            <a:alphaModFix amt="74000"/>
          </a:blip>
          <a:stretch>
            <a:fillRect/>
          </a:stretch>
        </p:blipFill>
        <p:spPr>
          <a:xfrm rot="-6814727" flipH="1">
            <a:off x="6971790" y="-1144854"/>
            <a:ext cx="3859828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-1136126">
            <a:off x="4365131" y="5642072"/>
            <a:ext cx="7605805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311;p22"/>
          <p:cNvGrpSpPr/>
          <p:nvPr/>
        </p:nvGrpSpPr>
        <p:grpSpPr>
          <a:xfrm rot="3618644">
            <a:off x="7462819" y="5533606"/>
            <a:ext cx="1792475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730325" y="4707069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730325" y="5221133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3405326" y="4707069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3405326" y="5221133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6076283" y="4707069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6076283" y="5221133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730325" y="2418127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730325" y="2927884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3405326" y="2418127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3405326" y="2927884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6076283" y="2418127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6076283" y="2927884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 preserve="1">
  <p:cSld name="Title only 5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-2343514" flipH="1">
            <a:off x="-1641553" y="-2293211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362;p23"/>
          <p:cNvGrpSpPr/>
          <p:nvPr/>
        </p:nvGrpSpPr>
        <p:grpSpPr>
          <a:xfrm rot="-8099954">
            <a:off x="-683638" y="-1029608"/>
            <a:ext cx="1792489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4990199" flipH="1">
            <a:off x="-1609839" y="5910384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 cstate="print">
            <a:alphaModFix amt="74000"/>
          </a:blip>
          <a:stretch>
            <a:fillRect/>
          </a:stretch>
        </p:blipFill>
        <p:spPr>
          <a:xfrm rot="4990199" flipH="1">
            <a:off x="6825138" y="-797133"/>
            <a:ext cx="3859827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8582941"/>
            <a:ext cx="4623938" cy="967593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-2343514" flipH="1">
            <a:off x="7272350" y="4574091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403;p23"/>
          <p:cNvGrpSpPr/>
          <p:nvPr/>
        </p:nvGrpSpPr>
        <p:grpSpPr>
          <a:xfrm rot="-8099954">
            <a:off x="8230265" y="5837693"/>
            <a:ext cx="1792489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 preserve="1">
  <p:cSld name="Number and text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2656100"/>
            <a:ext cx="11358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4394633"/>
            <a:ext cx="1913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2656100"/>
            <a:ext cx="11358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4394633"/>
            <a:ext cx="19263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2656100"/>
            <a:ext cx="1083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4394633"/>
            <a:ext cx="19200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2656100"/>
            <a:ext cx="1083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4394633"/>
            <a:ext cx="19263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4843595"/>
            <a:ext cx="19308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4843595"/>
            <a:ext cx="19308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4843595"/>
            <a:ext cx="19308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4843600"/>
            <a:ext cx="19308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5399990" flipH="1">
            <a:off x="7155954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453;p24"/>
          <p:cNvGrpSpPr/>
          <p:nvPr/>
        </p:nvGrpSpPr>
        <p:grpSpPr>
          <a:xfrm rot="-987768">
            <a:off x="7751820" y="-355038"/>
            <a:ext cx="1344359" cy="2660411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9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 preserve="1">
  <p:cSld name="Section title and description 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3407600"/>
            <a:ext cx="3566700" cy="15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2500069"/>
            <a:ext cx="2604300" cy="7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364615" y="-337484"/>
            <a:ext cx="4789568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 cstate="print">
            <a:alphaModFix amt="66000"/>
          </a:blip>
          <a:stretch>
            <a:fillRect/>
          </a:stretch>
        </p:blipFill>
        <p:spPr>
          <a:xfrm rot="1326165" flipH="1">
            <a:off x="-191444" y="5505177"/>
            <a:ext cx="3297389" cy="303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498;p25"/>
          <p:cNvGrpSpPr/>
          <p:nvPr/>
        </p:nvGrpSpPr>
        <p:grpSpPr>
          <a:xfrm rot="-2700000">
            <a:off x="8026516" y="-244454"/>
            <a:ext cx="1344349" cy="2660436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3362066"/>
            <a:ext cx="4624024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 cstate="print">
            <a:alphaModFix amt="74000"/>
          </a:blip>
          <a:stretch>
            <a:fillRect/>
          </a:stretch>
        </p:blipFill>
        <p:spPr>
          <a:xfrm rot="7675040">
            <a:off x="2187438" y="-1589329"/>
            <a:ext cx="385983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 cstate="print">
            <a:alphaModFix amt="74000"/>
          </a:blip>
          <a:stretch>
            <a:fillRect/>
          </a:stretch>
        </p:blipFill>
        <p:spPr>
          <a:xfrm rot="-9631575" flipH="1">
            <a:off x="-1503235" y="-1640565"/>
            <a:ext cx="2894874" cy="3457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preserve="1">
  <p:cSld name="Title and three columns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4160508"/>
            <a:ext cx="22860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4572793"/>
            <a:ext cx="2286000" cy="1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4160508"/>
            <a:ext cx="24675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4572793"/>
            <a:ext cx="2286000" cy="1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4160508"/>
            <a:ext cx="24675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4572793"/>
            <a:ext cx="2286000" cy="1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3122301"/>
            <a:ext cx="18618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3122301"/>
            <a:ext cx="18618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3122301"/>
            <a:ext cx="18618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-2343514" flipH="1">
            <a:off x="-1641553" y="-2293211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548;p26"/>
          <p:cNvGrpSpPr/>
          <p:nvPr/>
        </p:nvGrpSpPr>
        <p:grpSpPr>
          <a:xfrm rot="-8099954">
            <a:off x="-683638" y="-1029608"/>
            <a:ext cx="1792489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4990199" flipH="1">
            <a:off x="-1609839" y="5910384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 cstate="print">
            <a:alphaModFix amt="74000"/>
          </a:blip>
          <a:stretch>
            <a:fillRect/>
          </a:stretch>
        </p:blipFill>
        <p:spPr>
          <a:xfrm rot="4990199" flipH="1">
            <a:off x="6825138" y="-797133"/>
            <a:ext cx="3859827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5" y="5422512"/>
            <a:ext cx="2264977" cy="28876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 preserve="1">
  <p:cSld name="Title and text 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-2343514" flipH="1">
            <a:off x="-1166545" y="-1694293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590;p27"/>
          <p:cNvGrpSpPr/>
          <p:nvPr/>
        </p:nvGrpSpPr>
        <p:grpSpPr>
          <a:xfrm rot="-8099954">
            <a:off x="-208629" y="-430692"/>
            <a:ext cx="1792489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5809801" flipH="1">
            <a:off x="7127441" y="-1031322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51" y="5983035"/>
            <a:ext cx="760580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628;p27"/>
          <p:cNvGrpSpPr/>
          <p:nvPr/>
        </p:nvGrpSpPr>
        <p:grpSpPr>
          <a:xfrm flipH="1">
            <a:off x="-624375" y="4650154"/>
            <a:ext cx="1344377" cy="329287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2157560"/>
            <a:ext cx="38397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921600"/>
            <a:ext cx="7691700" cy="2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67" name="Google Shape;1667;p27"/>
          <p:cNvSpPr/>
          <p:nvPr/>
        </p:nvSpPr>
        <p:spPr>
          <a:xfrm rot="9899989">
            <a:off x="7836139" y="54301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 preserve="1">
  <p:cSld name="Title and text 1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5399990" flipH="1">
            <a:off x="7155954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670;p28"/>
          <p:cNvGrpSpPr/>
          <p:nvPr/>
        </p:nvGrpSpPr>
        <p:grpSpPr>
          <a:xfrm rot="-987768">
            <a:off x="7751820" y="-355038"/>
            <a:ext cx="1344359" cy="2660411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9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8"/>
          <p:cNvSpPr txBox="1">
            <a:spLocks noGrp="1"/>
          </p:cNvSpPr>
          <p:nvPr>
            <p:ph type="title"/>
          </p:nvPr>
        </p:nvSpPr>
        <p:spPr>
          <a:xfrm>
            <a:off x="732375" y="2183327"/>
            <a:ext cx="38397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0" name="Google Shape;1710;p28"/>
          <p:cNvSpPr txBox="1">
            <a:spLocks noGrp="1"/>
          </p:cNvSpPr>
          <p:nvPr>
            <p:ph type="subTitle" idx="1"/>
          </p:nvPr>
        </p:nvSpPr>
        <p:spPr>
          <a:xfrm>
            <a:off x="475175" y="2926433"/>
            <a:ext cx="4096800" cy="3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1" name="Google Shape;1711;p28"/>
          <p:cNvSpPr txBox="1">
            <a:spLocks noGrp="1"/>
          </p:cNvSpPr>
          <p:nvPr>
            <p:ph type="title" idx="2"/>
          </p:nvPr>
        </p:nvSpPr>
        <p:spPr>
          <a:xfrm>
            <a:off x="4578150" y="2183327"/>
            <a:ext cx="38397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2" name="Google Shape;1712;p28"/>
          <p:cNvSpPr txBox="1">
            <a:spLocks noGrp="1"/>
          </p:cNvSpPr>
          <p:nvPr>
            <p:ph type="subTitle" idx="3"/>
          </p:nvPr>
        </p:nvSpPr>
        <p:spPr>
          <a:xfrm>
            <a:off x="4578150" y="2926433"/>
            <a:ext cx="4096800" cy="3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3" name="Google Shape;1713;p28"/>
          <p:cNvSpPr txBox="1">
            <a:spLocks noGrp="1"/>
          </p:cNvSpPr>
          <p:nvPr>
            <p:ph type="ctrTitle" idx="4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preserve="1">
  <p:cSld name="Title and text 2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5399990" flipH="1">
            <a:off x="7155954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716;p29"/>
          <p:cNvGrpSpPr/>
          <p:nvPr/>
        </p:nvGrpSpPr>
        <p:grpSpPr>
          <a:xfrm rot="-987768">
            <a:off x="7751820" y="-355038"/>
            <a:ext cx="1344359" cy="2660411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9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987800"/>
            <a:ext cx="3181800" cy="1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2217400"/>
            <a:ext cx="3181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-767145" y="-5815784"/>
            <a:ext cx="6165299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 preserve="1">
  <p:cSld name="Thanks 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 cstate="print">
            <a:alphaModFix amt="76000"/>
          </a:blip>
          <a:stretch>
            <a:fillRect/>
          </a:stretch>
        </p:blipFill>
        <p:spPr>
          <a:xfrm rot="2453973">
            <a:off x="1248590" y="3376285"/>
            <a:ext cx="4232748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 cstate="print">
            <a:alphaModFix amt="76000"/>
          </a:blip>
          <a:stretch>
            <a:fillRect/>
          </a:stretch>
        </p:blipFill>
        <p:spPr>
          <a:xfrm rot="2453973">
            <a:off x="-1738310" y="5442420"/>
            <a:ext cx="4232748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 cstate="print">
            <a:alphaModFix amt="76000"/>
          </a:blip>
          <a:stretch>
            <a:fillRect/>
          </a:stretch>
        </p:blipFill>
        <p:spPr>
          <a:xfrm rot="2453973">
            <a:off x="6716115" y="-330848"/>
            <a:ext cx="4232748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91852"/>
            <a:ext cx="5882026" cy="64743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763;p30"/>
          <p:cNvGrpSpPr/>
          <p:nvPr/>
        </p:nvGrpSpPr>
        <p:grpSpPr>
          <a:xfrm rot="-2700000">
            <a:off x="167958" y="4107949"/>
            <a:ext cx="1344349" cy="3292904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799;p30"/>
          <p:cNvGrpSpPr/>
          <p:nvPr/>
        </p:nvGrpSpPr>
        <p:grpSpPr>
          <a:xfrm rot="-2700000">
            <a:off x="8026516" y="-244454"/>
            <a:ext cx="1344349" cy="2660436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720000" y="720000"/>
            <a:ext cx="7704000" cy="18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720000" y="3471931"/>
            <a:ext cx="7704000" cy="1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7" name="Google Shape;1837;p30"/>
          <p:cNvSpPr txBox="1"/>
          <p:nvPr/>
        </p:nvSpPr>
        <p:spPr>
          <a:xfrm>
            <a:off x="2646000" y="4838639"/>
            <a:ext cx="38520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by Slidesgo,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by Flaticon,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by Freepik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3217383"/>
            <a:ext cx="4624024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407800"/>
            <a:ext cx="7704000" cy="4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1326165" flipH="1">
            <a:off x="7658783" y="-1454989"/>
            <a:ext cx="3297389" cy="303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 cstate="print">
            <a:alphaModFix amt="67000"/>
          </a:blip>
          <a:stretch>
            <a:fillRect/>
          </a:stretch>
        </p:blipFill>
        <p:spPr>
          <a:xfrm rot="5400000" flipH="1">
            <a:off x="6633538" y="-254779"/>
            <a:ext cx="3859833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4" cstate="print">
            <a:alphaModFix amt="66000"/>
          </a:blip>
          <a:stretch>
            <a:fillRect/>
          </a:stretch>
        </p:blipFill>
        <p:spPr>
          <a:xfrm rot="5547182" flipH="1">
            <a:off x="-2509210" y="3596816"/>
            <a:ext cx="439652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5" cstate="print">
            <a:alphaModFix amt="82000"/>
          </a:blip>
          <a:stretch>
            <a:fillRect/>
          </a:stretch>
        </p:blipFill>
        <p:spPr>
          <a:xfrm rot="7617396">
            <a:off x="6551098" y="5066836"/>
            <a:ext cx="4843832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74;p4"/>
          <p:cNvGrpSpPr/>
          <p:nvPr/>
        </p:nvGrpSpPr>
        <p:grpSpPr>
          <a:xfrm>
            <a:off x="-624370" y="2199445"/>
            <a:ext cx="1344377" cy="2660416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4" y="5193893"/>
            <a:ext cx="2265111" cy="2887816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>
  <p:cSld name="Background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 cstate="print">
            <a:alphaModFix amt="76000"/>
          </a:blip>
          <a:stretch>
            <a:fillRect/>
          </a:stretch>
        </p:blipFill>
        <p:spPr>
          <a:xfrm rot="2453973">
            <a:off x="1248590" y="3376285"/>
            <a:ext cx="4232748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 cstate="print">
            <a:alphaModFix amt="76000"/>
          </a:blip>
          <a:stretch>
            <a:fillRect/>
          </a:stretch>
        </p:blipFill>
        <p:spPr>
          <a:xfrm rot="2453973">
            <a:off x="-1738310" y="5442420"/>
            <a:ext cx="4232748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 cstate="print">
            <a:alphaModFix amt="76000"/>
          </a:blip>
          <a:stretch>
            <a:fillRect/>
          </a:stretch>
        </p:blipFill>
        <p:spPr>
          <a:xfrm rot="2453973">
            <a:off x="6716115" y="-330848"/>
            <a:ext cx="4232748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91852"/>
            <a:ext cx="5882026" cy="64743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844;p31"/>
          <p:cNvGrpSpPr/>
          <p:nvPr/>
        </p:nvGrpSpPr>
        <p:grpSpPr>
          <a:xfrm rot="-2700000">
            <a:off x="167958" y="4107949"/>
            <a:ext cx="1344349" cy="3292904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880;p31"/>
          <p:cNvGrpSpPr/>
          <p:nvPr/>
        </p:nvGrpSpPr>
        <p:grpSpPr>
          <a:xfrm rot="-2700000">
            <a:off x="8026516" y="-244454"/>
            <a:ext cx="1344349" cy="2660436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3217383"/>
            <a:ext cx="4624024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5399990" flipH="1">
            <a:off x="7155954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919;p32"/>
          <p:cNvGrpSpPr/>
          <p:nvPr/>
        </p:nvGrpSpPr>
        <p:grpSpPr>
          <a:xfrm rot="-987768">
            <a:off x="7751820" y="-355038"/>
            <a:ext cx="1344359" cy="2660411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9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 preserve="1">
  <p:cSld name="Background 2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-2343514" flipH="1">
            <a:off x="-1166545" y="-1694293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960;p33"/>
          <p:cNvGrpSpPr/>
          <p:nvPr/>
        </p:nvGrpSpPr>
        <p:grpSpPr>
          <a:xfrm rot="-8099954">
            <a:off x="-208629" y="-430692"/>
            <a:ext cx="1792489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5809801" flipH="1">
            <a:off x="7127441" y="-1031322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51" y="5983035"/>
            <a:ext cx="760580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998;p33"/>
          <p:cNvGrpSpPr/>
          <p:nvPr/>
        </p:nvGrpSpPr>
        <p:grpSpPr>
          <a:xfrm flipH="1">
            <a:off x="-624375" y="4650154"/>
            <a:ext cx="1344377" cy="329287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 preserve="1">
  <p:cSld name="Background 3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364615" y="-337484"/>
            <a:ext cx="4789568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 cstate="print">
            <a:alphaModFix amt="66000"/>
          </a:blip>
          <a:stretch>
            <a:fillRect/>
          </a:stretch>
        </p:blipFill>
        <p:spPr>
          <a:xfrm rot="1326165" flipH="1">
            <a:off x="-191444" y="5505177"/>
            <a:ext cx="3297389" cy="303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037;p34"/>
          <p:cNvGrpSpPr/>
          <p:nvPr/>
        </p:nvGrpSpPr>
        <p:grpSpPr>
          <a:xfrm rot="-2700000">
            <a:off x="8026516" y="-244454"/>
            <a:ext cx="1344349" cy="2660436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3362066"/>
            <a:ext cx="4624024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 cstate="print">
            <a:alphaModFix amt="74000"/>
          </a:blip>
          <a:stretch>
            <a:fillRect/>
          </a:stretch>
        </p:blipFill>
        <p:spPr>
          <a:xfrm rot="7675040">
            <a:off x="2187438" y="-1589329"/>
            <a:ext cx="385983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 cstate="print">
            <a:alphaModFix amt="74000"/>
          </a:blip>
          <a:stretch>
            <a:fillRect/>
          </a:stretch>
        </p:blipFill>
        <p:spPr>
          <a:xfrm rot="-9631575" flipH="1">
            <a:off x="-1503235" y="-1640565"/>
            <a:ext cx="2894874" cy="3457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 preserve="1">
  <p:cSld name="Background 4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5399990" flipH="1">
            <a:off x="7155954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078;p35"/>
          <p:cNvGrpSpPr/>
          <p:nvPr/>
        </p:nvGrpSpPr>
        <p:grpSpPr>
          <a:xfrm rot="-987768">
            <a:off x="7751820" y="-355038"/>
            <a:ext cx="1344359" cy="2660411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9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4224457"/>
            <a:ext cx="1532400" cy="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4745777"/>
            <a:ext cx="2657700" cy="13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4224457"/>
            <a:ext cx="1532400" cy="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4745777"/>
            <a:ext cx="2657700" cy="13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 cstate="print">
            <a:alphaModFix amt="47000"/>
          </a:blip>
          <a:stretch>
            <a:fillRect/>
          </a:stretch>
        </p:blipFill>
        <p:spPr>
          <a:xfrm rot="4139108">
            <a:off x="-2215131" y="5679021"/>
            <a:ext cx="3986537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18;p5"/>
          <p:cNvGrpSpPr/>
          <p:nvPr/>
        </p:nvGrpSpPr>
        <p:grpSpPr>
          <a:xfrm rot="-987768">
            <a:off x="-414533" y="4306845"/>
            <a:ext cx="1344359" cy="2660411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1197527" flipH="1">
            <a:off x="8254671" y="5184253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 cstate="print">
            <a:alphaModFix amt="58000"/>
          </a:blip>
          <a:stretch>
            <a:fillRect/>
          </a:stretch>
        </p:blipFill>
        <p:spPr>
          <a:xfrm rot="-9314708">
            <a:off x="-1515506" y="-1699201"/>
            <a:ext cx="1787180" cy="571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812208"/>
            <a:ext cx="5296602" cy="262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 cstate="print">
            <a:alphaModFix amt="62000"/>
          </a:blip>
          <a:stretch>
            <a:fillRect/>
          </a:stretch>
        </p:blipFill>
        <p:spPr>
          <a:xfrm rot="6551349" flipH="1">
            <a:off x="7011416" y="-576654"/>
            <a:ext cx="3859827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258;p5"/>
          <p:cNvGrpSpPr/>
          <p:nvPr/>
        </p:nvGrpSpPr>
        <p:grpSpPr>
          <a:xfrm rot="8100046">
            <a:off x="8172671" y="-610201"/>
            <a:ext cx="1344367" cy="2660436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4734390" y="-3489303"/>
            <a:ext cx="616523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7694830" y="6491681"/>
            <a:ext cx="3019985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1326164" flipH="1">
            <a:off x="2960862" y="1815406"/>
            <a:ext cx="3222304" cy="29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 cstate="print">
            <a:alphaModFix amt="47000"/>
          </a:blip>
          <a:stretch>
            <a:fillRect/>
          </a:stretch>
        </p:blipFill>
        <p:spPr>
          <a:xfrm rot="1331770">
            <a:off x="-1977764" y="5095932"/>
            <a:ext cx="2989902" cy="3290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00;p6"/>
          <p:cNvGrpSpPr/>
          <p:nvPr/>
        </p:nvGrpSpPr>
        <p:grpSpPr>
          <a:xfrm rot="-987768">
            <a:off x="-733895" y="5167513"/>
            <a:ext cx="1344359" cy="2660411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 cstate="print">
            <a:alphaModFix amt="74000"/>
          </a:blip>
          <a:stretch>
            <a:fillRect/>
          </a:stretch>
        </p:blipFill>
        <p:spPr>
          <a:xfrm flipH="1">
            <a:off x="7809444" y="5519554"/>
            <a:ext cx="2894870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 cstate="print">
            <a:alphaModFix amt="62000"/>
          </a:blip>
          <a:stretch>
            <a:fillRect/>
          </a:stretch>
        </p:blipFill>
        <p:spPr>
          <a:xfrm rot="9368145" flipH="1">
            <a:off x="-1509155" y="-1661341"/>
            <a:ext cx="2894870" cy="3457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38;p6"/>
          <p:cNvGrpSpPr/>
          <p:nvPr/>
        </p:nvGrpSpPr>
        <p:grpSpPr>
          <a:xfrm rot="5400065">
            <a:off x="8443077" y="-1173900"/>
            <a:ext cx="1792503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2303867"/>
            <a:ext cx="20289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 cstate="print">
            <a:alphaModFix amt="47000"/>
          </a:blip>
          <a:stretch>
            <a:fillRect/>
          </a:stretch>
        </p:blipFill>
        <p:spPr>
          <a:xfrm rot="-10643014">
            <a:off x="7943424" y="-2012414"/>
            <a:ext cx="2989903" cy="329096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061997" y="7060987"/>
            <a:ext cx="3020007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720000" y="1967600"/>
            <a:ext cx="7704000" cy="3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pic>
        <p:nvPicPr>
          <p:cNvPr id="380" name="Google Shape;380;p7"/>
          <p:cNvPicPr preferRelativeResize="0"/>
          <p:nvPr/>
        </p:nvPicPr>
        <p:blipFill>
          <a:blip r:embed="rId2" cstate="print">
            <a:alphaModFix amt="47000"/>
          </a:blip>
          <a:stretch>
            <a:fillRect/>
          </a:stretch>
        </p:blipFill>
        <p:spPr>
          <a:xfrm rot="4139108">
            <a:off x="-2215131" y="5679021"/>
            <a:ext cx="3986537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81;p7"/>
          <p:cNvGrpSpPr/>
          <p:nvPr/>
        </p:nvGrpSpPr>
        <p:grpSpPr>
          <a:xfrm rot="-987768">
            <a:off x="-414533" y="4306845"/>
            <a:ext cx="1344359" cy="2660411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1197527" flipH="1">
            <a:off x="8254671" y="5184253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 cstate="print">
            <a:alphaModFix amt="58000"/>
          </a:blip>
          <a:stretch>
            <a:fillRect/>
          </a:stretch>
        </p:blipFill>
        <p:spPr>
          <a:xfrm rot="-9314708">
            <a:off x="-1515506" y="-1699201"/>
            <a:ext cx="1787180" cy="571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812208"/>
            <a:ext cx="5296602" cy="262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 cstate="print">
            <a:alphaModFix amt="62000"/>
          </a:blip>
          <a:stretch>
            <a:fillRect/>
          </a:stretch>
        </p:blipFill>
        <p:spPr>
          <a:xfrm rot="6551349" flipH="1">
            <a:off x="7011416" y="-576654"/>
            <a:ext cx="3859827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421;p7"/>
          <p:cNvGrpSpPr/>
          <p:nvPr/>
        </p:nvGrpSpPr>
        <p:grpSpPr>
          <a:xfrm rot="8100046">
            <a:off x="8172671" y="-610201"/>
            <a:ext cx="1344367" cy="2660436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4734390" y="-3489303"/>
            <a:ext cx="616523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7694830" y="6491681"/>
            <a:ext cx="3019985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 cstate="print">
            <a:alphaModFix amt="74000"/>
          </a:blip>
          <a:stretch>
            <a:fillRect/>
          </a:stretch>
        </p:blipFill>
        <p:spPr>
          <a:xfrm rot="-10162003" flipH="1">
            <a:off x="301121" y="75521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5"/>
            <a:ext cx="611487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 cstate="print">
            <a:alphaModFix amt="58000"/>
          </a:blip>
          <a:stretch>
            <a:fillRect/>
          </a:stretch>
        </p:blipFill>
        <p:spPr>
          <a:xfrm rot="-8962532">
            <a:off x="7553885" y="3136699"/>
            <a:ext cx="1462806" cy="467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 cstate="print">
            <a:alphaModFix amt="62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7666871" y="3815504"/>
            <a:ext cx="3020031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465;p8"/>
          <p:cNvGrpSpPr/>
          <p:nvPr/>
        </p:nvGrpSpPr>
        <p:grpSpPr>
          <a:xfrm rot="8100046">
            <a:off x="-12030" y="4600883"/>
            <a:ext cx="1344367" cy="2660436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501;p8"/>
          <p:cNvGrpSpPr/>
          <p:nvPr/>
        </p:nvGrpSpPr>
        <p:grpSpPr>
          <a:xfrm rot="-987768">
            <a:off x="7751820" y="-355038"/>
            <a:ext cx="1344359" cy="2660411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308654" y="411356"/>
            <a:ext cx="596618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742800"/>
            <a:ext cx="6367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4620776"/>
            <a:ext cx="4623938" cy="967593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3476089"/>
            <a:ext cx="3367800" cy="1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2263732"/>
            <a:ext cx="38604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 cstate="print">
            <a:alphaModFix amt="82000"/>
          </a:blip>
          <a:stretch>
            <a:fillRect/>
          </a:stretch>
        </p:blipFill>
        <p:spPr>
          <a:xfrm>
            <a:off x="6498000" y="4775165"/>
            <a:ext cx="3440400" cy="378683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9" y="-1357198"/>
            <a:ext cx="2265043" cy="2887729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45;p9"/>
          <p:cNvGrpSpPr/>
          <p:nvPr/>
        </p:nvGrpSpPr>
        <p:grpSpPr>
          <a:xfrm rot="-6629356">
            <a:off x="7271235" y="5113083"/>
            <a:ext cx="1792461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 cstate="print">
            <a:alphaModFix amt="82000"/>
          </a:blip>
          <a:stretch>
            <a:fillRect/>
          </a:stretch>
        </p:blipFill>
        <p:spPr>
          <a:xfrm rot="-5400005">
            <a:off x="-1701916" y="-779497"/>
            <a:ext cx="4843833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720000" y="4418733"/>
            <a:ext cx="7704000" cy="1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3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www.kaggle.com/datasets/fedesoriano/traffic-prediction-dataset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forecasttraffic.streamlit.app/" TargetMode="Externa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507567"/>
            <a:ext cx="7107900" cy="1464233"/>
          </a:xfrm>
        </p:spPr>
        <p:txBody>
          <a:bodyPr/>
          <a:lstStyle/>
          <a:p>
            <a:r>
              <a:rPr lang="en-US" dirty="0" smtClean="0"/>
              <a:t>Traffic Prediction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0000" y="4293632"/>
            <a:ext cx="7704000" cy="2564367"/>
          </a:xfrm>
        </p:spPr>
        <p:txBody>
          <a:bodyPr/>
          <a:lstStyle/>
          <a:p>
            <a:r>
              <a:rPr lang="en-US" b="1" dirty="0" err="1" smtClean="0">
                <a:solidFill>
                  <a:schemeClr val="tx1"/>
                </a:solidFill>
              </a:rPr>
              <a:t>Naveen</a:t>
            </a:r>
            <a:r>
              <a:rPr lang="en-US" b="1" dirty="0" smtClean="0">
                <a:solidFill>
                  <a:schemeClr val="tx1"/>
                </a:solidFill>
              </a:rPr>
              <a:t> Reddy </a:t>
            </a:r>
            <a:r>
              <a:rPr lang="en-US" b="1" dirty="0" err="1" smtClean="0">
                <a:solidFill>
                  <a:schemeClr val="tx1"/>
                </a:solidFill>
              </a:rPr>
              <a:t>Garlapati</a:t>
            </a:r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LQ63734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Prepared for : UMBC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Data Science Master Degree Capstone by: Dr </a:t>
            </a:r>
            <a:r>
              <a:rPr lang="en-US" b="1" dirty="0" err="1" smtClean="0">
                <a:solidFill>
                  <a:schemeClr val="tx1"/>
                </a:solidFill>
              </a:rPr>
              <a:t>Chaojie</a:t>
            </a:r>
            <a:r>
              <a:rPr lang="en-US" b="1" dirty="0" smtClean="0">
                <a:solidFill>
                  <a:schemeClr val="tx1"/>
                </a:solidFill>
              </a:rPr>
              <a:t>(Jay) Wang</a:t>
            </a:r>
          </a:p>
        </p:txBody>
      </p:sp>
      <p:pic>
        <p:nvPicPr>
          <p:cNvPr id="4" name="Google Shape;2226;p36"/>
          <p:cNvPicPr preferRelativeResize="0"/>
          <p:nvPr/>
        </p:nvPicPr>
        <p:blipFill>
          <a:blip r:embed="rId2">
            <a:alphaModFix amt="92000"/>
          </a:blip>
          <a:stretch>
            <a:fillRect/>
          </a:stretch>
        </p:blipFill>
        <p:spPr>
          <a:xfrm>
            <a:off x="7315200" y="381000"/>
            <a:ext cx="1394595" cy="10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03;p36"/>
          <p:cNvPicPr preferRelativeResize="0"/>
          <p:nvPr/>
        </p:nvPicPr>
        <p:blipFill rotWithShape="1">
          <a:blip r:embed="rId3" cstate="print">
            <a:alphaModFix/>
          </a:blip>
          <a:srcRect r="16079"/>
          <a:stretch/>
        </p:blipFill>
        <p:spPr>
          <a:xfrm>
            <a:off x="5257800" y="3048000"/>
            <a:ext cx="2074500" cy="7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/>
              <a:t>Problem Statement</a:t>
            </a:r>
            <a:endParaRPr lang="en-US" dirty="0"/>
          </a:p>
        </p:txBody>
      </p:sp>
      <p:grpSp>
        <p:nvGrpSpPr>
          <p:cNvPr id="29" name="Google Shape;2316;p39"/>
          <p:cNvGrpSpPr/>
          <p:nvPr/>
        </p:nvGrpSpPr>
        <p:grpSpPr>
          <a:xfrm>
            <a:off x="990600" y="1676400"/>
            <a:ext cx="7162800" cy="1325100"/>
            <a:chOff x="3433276" y="1072075"/>
            <a:chExt cx="5770174" cy="1248900"/>
          </a:xfrm>
        </p:grpSpPr>
        <p:sp>
          <p:nvSpPr>
            <p:cNvPr id="30" name="Google Shape;2317;p39"/>
            <p:cNvSpPr/>
            <p:nvPr/>
          </p:nvSpPr>
          <p:spPr>
            <a:xfrm rot="-5400000">
              <a:off x="4121626" y="584565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18;p39"/>
            <p:cNvSpPr/>
            <p:nvPr/>
          </p:nvSpPr>
          <p:spPr>
            <a:xfrm>
              <a:off x="4013075" y="1503625"/>
              <a:ext cx="21591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Problem Statement</a:t>
              </a:r>
              <a:endParaRPr sz="17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" name="Google Shape;2319;p39"/>
            <p:cNvSpPr txBox="1"/>
            <p:nvPr/>
          </p:nvSpPr>
          <p:spPr>
            <a:xfrm>
              <a:off x="6278450" y="1072075"/>
              <a:ext cx="2925000" cy="124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just"/>
              <a:r>
                <a:rPr lang="en" dirty="0" smtClean="0"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dirty="0" smtClean="0">
                  <a:latin typeface="Times New Roman"/>
                  <a:ea typeface="Times New Roman"/>
                  <a:cs typeface="Times New Roman"/>
                  <a:sym typeface="Times New Roman"/>
                </a:rPr>
                <a:t>The goal of this project is to extract insights through data analysis and subsequently develop a model or models to forecast traffic at specific times at various city </a:t>
              </a:r>
              <a:r>
                <a:rPr lang="en-US" dirty="0" smtClean="0">
                  <a:latin typeface="Times New Roman"/>
                  <a:ea typeface="Times New Roman"/>
                  <a:cs typeface="Times New Roman"/>
                  <a:sym typeface="Times New Roman"/>
                </a:rPr>
                <a:t>junctions.</a:t>
              </a:r>
              <a:endParaRPr smtClean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r" rtl="0">
                <a:spcBef>
                  <a:spcPts val="160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3" name="Google Shape;2312;p39"/>
          <p:cNvGrpSpPr/>
          <p:nvPr/>
        </p:nvGrpSpPr>
        <p:grpSpPr>
          <a:xfrm>
            <a:off x="1219200" y="3657600"/>
            <a:ext cx="7115345" cy="2438400"/>
            <a:chOff x="3433276" y="1944044"/>
            <a:chExt cx="5798097" cy="2145000"/>
          </a:xfrm>
        </p:grpSpPr>
        <p:sp>
          <p:nvSpPr>
            <p:cNvPr id="34" name="Google Shape;2313;p39"/>
            <p:cNvSpPr/>
            <p:nvPr/>
          </p:nvSpPr>
          <p:spPr>
            <a:xfrm rot="-5400000">
              <a:off x="4121626" y="1720926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14;p39"/>
            <p:cNvSpPr/>
            <p:nvPr/>
          </p:nvSpPr>
          <p:spPr>
            <a:xfrm>
              <a:off x="3972075" y="2639975"/>
              <a:ext cx="22239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Objectives</a:t>
              </a:r>
              <a:endParaRPr b="1">
                <a:solidFill>
                  <a:schemeClr val="accent5"/>
                </a:solidFill>
              </a:endParaRPr>
            </a:p>
          </p:txBody>
        </p:sp>
        <p:sp>
          <p:nvSpPr>
            <p:cNvPr id="36" name="Google Shape;2315;p39"/>
            <p:cNvSpPr txBox="1"/>
            <p:nvPr/>
          </p:nvSpPr>
          <p:spPr>
            <a:xfrm>
              <a:off x="6227473" y="1944044"/>
              <a:ext cx="3003900" cy="214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   The </a:t>
              </a:r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model should provide </a:t>
              </a:r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  predictions </a:t>
              </a:r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quickly.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    Aim </a:t>
              </a:r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to reduce the </a:t>
              </a:r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Root Mean Squared Error</a:t>
              </a:r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 (RMSE) and calculate the </a:t>
              </a:r>
              <a:r>
                <a:rPr lang="en-US" b="1" dirty="0" smtClean="0">
                  <a:latin typeface="Times New Roman" pitchFamily="18" charset="0"/>
                  <a:cs typeface="Times New Roman" pitchFamily="18" charset="0"/>
                </a:rPr>
                <a:t>Mean Absolute Percentage Error</a:t>
              </a:r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 (MAPE).</a:t>
              </a:r>
            </a:p>
            <a:p>
              <a:pPr>
                <a:buFont typeface="Arial" pitchFamily="34" charset="0"/>
                <a:buChar char="•"/>
              </a:pPr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  Verify </a:t>
              </a:r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if the model is </a:t>
              </a:r>
              <a:r>
                <a:rPr lang="en-US" dirty="0" err="1" smtClean="0">
                  <a:latin typeface="Times New Roman" pitchFamily="18" charset="0"/>
                  <a:cs typeface="Times New Roman" pitchFamily="18" charset="0"/>
                </a:rPr>
                <a:t>overfitting</a:t>
              </a:r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 by using stratified cross-validation</a:t>
              </a:r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.</a:t>
              </a:r>
              <a:endParaRPr lang="en-US" dirty="0" smtClean="0"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374;p41"/>
          <p:cNvPicPr preferRelativeResize="0"/>
          <p:nvPr/>
        </p:nvPicPr>
        <p:blipFill>
          <a:blip r:embed="rId2" cstate="print">
            <a:alphaModFix amt="82000"/>
          </a:blip>
          <a:stretch>
            <a:fillRect/>
          </a:stretch>
        </p:blipFill>
        <p:spPr>
          <a:xfrm>
            <a:off x="4191000" y="4114800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375;p41"/>
          <p:cNvPicPr preferRelativeResize="0"/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609600" y="3505200"/>
            <a:ext cx="1117234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376;p41"/>
          <p:cNvPicPr preferRelativeResize="0"/>
          <p:nvPr/>
        </p:nvPicPr>
        <p:blipFill>
          <a:blip r:embed="rId4" cstate="print">
            <a:alphaModFix amt="72000"/>
          </a:blip>
          <a:stretch>
            <a:fillRect/>
          </a:stretch>
        </p:blipFill>
        <p:spPr>
          <a:xfrm>
            <a:off x="6032850" y="680694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377;p41"/>
          <p:cNvPicPr preferRelativeResize="0"/>
          <p:nvPr/>
        </p:nvPicPr>
        <p:blipFill>
          <a:blip r:embed="rId5" cstate="print">
            <a:alphaModFix amt="71000"/>
          </a:blip>
          <a:stretch>
            <a:fillRect/>
          </a:stretch>
        </p:blipFill>
        <p:spPr>
          <a:xfrm>
            <a:off x="705753" y="709255"/>
            <a:ext cx="1117248" cy="93977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2378;p41"/>
          <p:cNvSpPr txBox="1"/>
          <p:nvPr/>
        </p:nvSpPr>
        <p:spPr>
          <a:xfrm>
            <a:off x="228600" y="426720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Source of Data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31" name="Google Shape;2379;p41"/>
          <p:cNvSpPr txBox="1"/>
          <p:nvPr/>
        </p:nvSpPr>
        <p:spPr>
          <a:xfrm>
            <a:off x="381000" y="4953000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https://www.kaggle.com/datasets/fedesoriano/traffic-prediction-dataset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Google Shape;2380;p41"/>
          <p:cNvSpPr txBox="1"/>
          <p:nvPr/>
        </p:nvSpPr>
        <p:spPr>
          <a:xfrm>
            <a:off x="96174" y="1470299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Data 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33" name="Google Shape;2381;p41"/>
          <p:cNvSpPr txBox="1"/>
          <p:nvPr/>
        </p:nvSpPr>
        <p:spPr>
          <a:xfrm>
            <a:off x="457200" y="1905000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CSV file with Number 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Records: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48,120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Number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Features: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4</a:t>
            </a:r>
            <a:endParaRPr>
              <a:highlight>
                <a:srgbClr val="F8F8F8"/>
              </a:highlight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sp>
        <p:nvSpPr>
          <p:cNvPr id="34" name="Google Shape;2382;p41"/>
          <p:cNvSpPr txBox="1"/>
          <p:nvPr/>
        </p:nvSpPr>
        <p:spPr>
          <a:xfrm>
            <a:off x="5715000" y="1600200"/>
            <a:ext cx="2336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Data Collection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35" name="Google Shape;2383;p41"/>
          <p:cNvSpPr txBox="1"/>
          <p:nvPr/>
        </p:nvSpPr>
        <p:spPr>
          <a:xfrm>
            <a:off x="6096000" y="2133600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data was collected from 2015 to 2017 at different times throughout the day.</a:t>
            </a:r>
            <a:endParaRPr>
              <a:solidFill>
                <a:schemeClr val="dk2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sp>
        <p:nvSpPr>
          <p:cNvPr id="36" name="Google Shape;2384;p41"/>
          <p:cNvSpPr txBox="1"/>
          <p:nvPr/>
        </p:nvSpPr>
        <p:spPr>
          <a:xfrm>
            <a:off x="3733800" y="480060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Data </a:t>
            </a:r>
            <a:r>
              <a:rPr lang="en" sz="1600" dirty="0" smtClean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Quality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37" name="Google Shape;2385;p41"/>
          <p:cNvSpPr txBox="1"/>
          <p:nvPr/>
        </p:nvSpPr>
        <p:spPr>
          <a:xfrm>
            <a:off x="3581400" y="5562600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Some junctions have supplied limited or sparse data, e.g., the 4th junction.</a:t>
            </a:r>
            <a:endParaRPr>
              <a:solidFill>
                <a:schemeClr val="dk2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sp>
        <p:nvSpPr>
          <p:cNvPr id="38" name="Google Shape;2386;p41"/>
          <p:cNvSpPr txBox="1">
            <a:spLocks/>
          </p:cNvSpPr>
          <p:nvPr/>
        </p:nvSpPr>
        <p:spPr>
          <a:xfrm>
            <a:off x="735746" y="17150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Dataset 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238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0030" y="960705"/>
            <a:ext cx="468700" cy="3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2389;p41"/>
          <p:cNvPicPr preferRelativeResize="0"/>
          <p:nvPr/>
        </p:nvPicPr>
        <p:blipFill rotWithShape="1">
          <a:blip r:embed="rId8" cstate="print">
            <a:alphaModFix/>
          </a:blip>
          <a:srcRect l="8121" r="8670"/>
          <a:stretch/>
        </p:blipFill>
        <p:spPr>
          <a:xfrm>
            <a:off x="6477000" y="990600"/>
            <a:ext cx="366350" cy="44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2390;p41"/>
          <p:cNvPicPr preferRelativeResize="0"/>
          <p:nvPr/>
        </p:nvPicPr>
        <p:blipFill rotWithShape="1">
          <a:blip r:embed="rId9" cstate="print">
            <a:alphaModFix/>
          </a:blip>
          <a:srcRect r="9616" b="3947"/>
          <a:stretch/>
        </p:blipFill>
        <p:spPr>
          <a:xfrm>
            <a:off x="4572000" y="4343400"/>
            <a:ext cx="366350" cy="471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2391;p41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2971800" y="1295400"/>
            <a:ext cx="1897200" cy="2766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2392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84525" y="3733800"/>
            <a:ext cx="3359475" cy="2653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2393;p41"/>
          <p:cNvCxnSpPr/>
          <p:nvPr/>
        </p:nvCxnSpPr>
        <p:spPr>
          <a:xfrm>
            <a:off x="1763025" y="1340438"/>
            <a:ext cx="856800" cy="470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6" name="Google Shape;2394;p41"/>
          <p:cNvCxnSpPr/>
          <p:nvPr/>
        </p:nvCxnSpPr>
        <p:spPr>
          <a:xfrm>
            <a:off x="1371600" y="3276600"/>
            <a:ext cx="1469100" cy="289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7" name="Google Shape;2395;p41"/>
          <p:cNvCxnSpPr>
            <a:endCxn id="43" idx="3"/>
          </p:cNvCxnSpPr>
          <p:nvPr/>
        </p:nvCxnSpPr>
        <p:spPr>
          <a:xfrm flipH="1">
            <a:off x="4869000" y="1664809"/>
            <a:ext cx="1472400" cy="1014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8" name="Google Shape;2396;p41"/>
          <p:cNvCxnSpPr>
            <a:stCxn id="37" idx="1"/>
            <a:endCxn id="43" idx="2"/>
          </p:cNvCxnSpPr>
          <p:nvPr/>
        </p:nvCxnSpPr>
        <p:spPr>
          <a:xfrm rot="10800000" flipH="1">
            <a:off x="3581400" y="4062218"/>
            <a:ext cx="339000" cy="1946632"/>
          </a:xfrm>
          <a:prstGeom prst="bentConnector4">
            <a:avLst>
              <a:gd name="adj1" fmla="val -67434"/>
              <a:gd name="adj2" fmla="val 6146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9" name="Google Shape;2397;p41"/>
          <p:cNvCxnSpPr/>
          <p:nvPr/>
        </p:nvCxnSpPr>
        <p:spPr>
          <a:xfrm rot="10800000">
            <a:off x="4622475" y="2893975"/>
            <a:ext cx="1097100" cy="603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dot"/>
            <a:round/>
            <a:headEnd type="oval" w="med" len="med"/>
            <a:tailEnd type="none" w="med" len="med"/>
          </a:ln>
        </p:spPr>
      </p:cxnSp>
      <p:pic>
        <p:nvPicPr>
          <p:cNvPr id="54" name="Google Shape;2387;p41"/>
          <p:cNvPicPr preferRelativeResize="0"/>
          <p:nvPr/>
        </p:nvPicPr>
        <p:blipFill rotWithShape="1">
          <a:blip r:embed="rId12">
            <a:alphaModFix/>
          </a:blip>
          <a:srcRect l="9102" t="16555" r="12293"/>
          <a:stretch/>
        </p:blipFill>
        <p:spPr>
          <a:xfrm>
            <a:off x="914400" y="3733800"/>
            <a:ext cx="366350" cy="355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515;p46"/>
          <p:cNvGrpSpPr/>
          <p:nvPr/>
        </p:nvGrpSpPr>
        <p:grpSpPr>
          <a:xfrm>
            <a:off x="4572000" y="1143000"/>
            <a:ext cx="1700400" cy="3017725"/>
            <a:chOff x="4702825" y="2060352"/>
            <a:chExt cx="1700400" cy="1556450"/>
          </a:xfrm>
        </p:grpSpPr>
        <p:grpSp>
          <p:nvGrpSpPr>
            <p:cNvPr id="3" name="Google Shape;2516;p46"/>
            <p:cNvGrpSpPr/>
            <p:nvPr/>
          </p:nvGrpSpPr>
          <p:grpSpPr>
            <a:xfrm>
              <a:off x="4702825" y="2060352"/>
              <a:ext cx="1578500" cy="1556450"/>
              <a:chOff x="4702812" y="1984152"/>
              <a:chExt cx="1578500" cy="1556450"/>
            </a:xfrm>
          </p:grpSpPr>
          <p:sp>
            <p:nvSpPr>
              <p:cNvPr id="6" name="Google Shape;2517;p46"/>
              <p:cNvSpPr/>
              <p:nvPr/>
            </p:nvSpPr>
            <p:spPr>
              <a:xfrm>
                <a:off x="5585350" y="2941925"/>
                <a:ext cx="448600" cy="448600"/>
              </a:xfrm>
              <a:custGeom>
                <a:avLst/>
                <a:gdLst/>
                <a:ahLst/>
                <a:cxnLst/>
                <a:rect l="l" t="t" r="r" b="b"/>
                <a:pathLst>
                  <a:path w="17944" h="17944" extrusionOk="0">
                    <a:moveTo>
                      <a:pt x="8966" y="1"/>
                    </a:moveTo>
                    <a:cubicBezTo>
                      <a:pt x="4013" y="1"/>
                      <a:pt x="0" y="4013"/>
                      <a:pt x="0" y="8966"/>
                    </a:cubicBezTo>
                    <a:cubicBezTo>
                      <a:pt x="0" y="13931"/>
                      <a:pt x="4013" y="17943"/>
                      <a:pt x="8966" y="17943"/>
                    </a:cubicBezTo>
                    <a:cubicBezTo>
                      <a:pt x="13931" y="17943"/>
                      <a:pt x="17943" y="13931"/>
                      <a:pt x="17943" y="8966"/>
                    </a:cubicBezTo>
                    <a:cubicBezTo>
                      <a:pt x="17943" y="4013"/>
                      <a:pt x="13931" y="1"/>
                      <a:pt x="89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518;p46"/>
              <p:cNvSpPr/>
              <p:nvPr/>
            </p:nvSpPr>
            <p:spPr>
              <a:xfrm>
                <a:off x="4702812" y="1984152"/>
                <a:ext cx="1578500" cy="1556450"/>
              </a:xfrm>
              <a:custGeom>
                <a:avLst/>
                <a:gdLst/>
                <a:ahLst/>
                <a:cxnLst/>
                <a:rect l="l" t="t" r="r" b="b"/>
                <a:pathLst>
                  <a:path w="63140" h="62258" extrusionOk="0">
                    <a:moveTo>
                      <a:pt x="31570" y="0"/>
                    </a:moveTo>
                    <a:cubicBezTo>
                      <a:pt x="30400" y="0"/>
                      <a:pt x="29230" y="447"/>
                      <a:pt x="28337" y="1340"/>
                    </a:cubicBezTo>
                    <a:lnTo>
                      <a:pt x="1786" y="27902"/>
                    </a:lnTo>
                    <a:cubicBezTo>
                      <a:pt x="0" y="29676"/>
                      <a:pt x="0" y="32570"/>
                      <a:pt x="1786" y="34355"/>
                    </a:cubicBezTo>
                    <a:lnTo>
                      <a:pt x="8728" y="41297"/>
                    </a:lnTo>
                    <a:cubicBezTo>
                      <a:pt x="5311" y="44809"/>
                      <a:pt x="5334" y="50417"/>
                      <a:pt x="8799" y="53894"/>
                    </a:cubicBezTo>
                    <a:cubicBezTo>
                      <a:pt x="10551" y="55645"/>
                      <a:pt x="12847" y="56521"/>
                      <a:pt x="15143" y="56521"/>
                    </a:cubicBezTo>
                    <a:cubicBezTo>
                      <a:pt x="17404" y="56521"/>
                      <a:pt x="19665" y="55672"/>
                      <a:pt x="21408" y="53977"/>
                    </a:cubicBezTo>
                    <a:lnTo>
                      <a:pt x="28337" y="60918"/>
                    </a:lnTo>
                    <a:cubicBezTo>
                      <a:pt x="29230" y="61811"/>
                      <a:pt x="30400" y="62258"/>
                      <a:pt x="31570" y="62258"/>
                    </a:cubicBezTo>
                    <a:cubicBezTo>
                      <a:pt x="32740" y="62258"/>
                      <a:pt x="33909" y="61811"/>
                      <a:pt x="34802" y="60918"/>
                    </a:cubicBezTo>
                    <a:lnTo>
                      <a:pt x="61365" y="34355"/>
                    </a:lnTo>
                    <a:cubicBezTo>
                      <a:pt x="63139" y="32570"/>
                      <a:pt x="63139" y="29676"/>
                      <a:pt x="61365" y="27902"/>
                    </a:cubicBezTo>
                    <a:lnTo>
                      <a:pt x="54424" y="20961"/>
                    </a:lnTo>
                    <a:cubicBezTo>
                      <a:pt x="54436" y="20961"/>
                      <a:pt x="54436" y="20949"/>
                      <a:pt x="54448" y="20949"/>
                    </a:cubicBezTo>
                    <a:cubicBezTo>
                      <a:pt x="57948" y="17437"/>
                      <a:pt x="57948" y="11757"/>
                      <a:pt x="54448" y="8257"/>
                    </a:cubicBezTo>
                    <a:cubicBezTo>
                      <a:pt x="52698" y="6507"/>
                      <a:pt x="50400" y="5632"/>
                      <a:pt x="48102" y="5632"/>
                    </a:cubicBezTo>
                    <a:cubicBezTo>
                      <a:pt x="45804" y="5632"/>
                      <a:pt x="43506" y="6507"/>
                      <a:pt x="41756" y="8257"/>
                    </a:cubicBezTo>
                    <a:cubicBezTo>
                      <a:pt x="41744" y="8257"/>
                      <a:pt x="41744" y="8269"/>
                      <a:pt x="41732" y="8281"/>
                    </a:cubicBezTo>
                    <a:lnTo>
                      <a:pt x="34802" y="1340"/>
                    </a:lnTo>
                    <a:cubicBezTo>
                      <a:pt x="33909" y="447"/>
                      <a:pt x="32740" y="0"/>
                      <a:pt x="31570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2519;p46"/>
            <p:cNvSpPr/>
            <p:nvPr/>
          </p:nvSpPr>
          <p:spPr>
            <a:xfrm>
              <a:off x="5609463" y="3042225"/>
              <a:ext cx="400375" cy="400375"/>
            </a:xfrm>
            <a:custGeom>
              <a:avLst/>
              <a:gdLst/>
              <a:ahLst/>
              <a:cxnLst/>
              <a:rect l="l" t="t" r="r" b="b"/>
              <a:pathLst>
                <a:path w="16015" h="16015" extrusionOk="0">
                  <a:moveTo>
                    <a:pt x="8002" y="1"/>
                  </a:moveTo>
                  <a:cubicBezTo>
                    <a:pt x="3585" y="1"/>
                    <a:pt x="1" y="3585"/>
                    <a:pt x="1" y="8002"/>
                  </a:cubicBezTo>
                  <a:cubicBezTo>
                    <a:pt x="1" y="12431"/>
                    <a:pt x="3585" y="16015"/>
                    <a:pt x="8002" y="16015"/>
                  </a:cubicBezTo>
                  <a:cubicBezTo>
                    <a:pt x="12431" y="16015"/>
                    <a:pt x="16015" y="12431"/>
                    <a:pt x="16015" y="8002"/>
                  </a:cubicBezTo>
                  <a:cubicBezTo>
                    <a:pt x="16015" y="3585"/>
                    <a:pt x="12431" y="1"/>
                    <a:pt x="800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2A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20;p46"/>
            <p:cNvSpPr txBox="1"/>
            <p:nvPr/>
          </p:nvSpPr>
          <p:spPr>
            <a:xfrm>
              <a:off x="5007625" y="2610575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Step-2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8" name="Google Shape;2521;p46"/>
          <p:cNvGrpSpPr/>
          <p:nvPr/>
        </p:nvGrpSpPr>
        <p:grpSpPr>
          <a:xfrm>
            <a:off x="3652813" y="302099"/>
            <a:ext cx="1628987" cy="3017338"/>
            <a:chOff x="3783638" y="1227575"/>
            <a:chExt cx="1628987" cy="1556250"/>
          </a:xfrm>
        </p:grpSpPr>
        <p:grpSp>
          <p:nvGrpSpPr>
            <p:cNvPr id="9" name="Google Shape;2522;p46"/>
            <p:cNvGrpSpPr/>
            <p:nvPr/>
          </p:nvGrpSpPr>
          <p:grpSpPr>
            <a:xfrm>
              <a:off x="3783638" y="1227575"/>
              <a:ext cx="1578500" cy="1556250"/>
              <a:chOff x="3783625" y="1151375"/>
              <a:chExt cx="1578500" cy="1556250"/>
            </a:xfrm>
          </p:grpSpPr>
          <p:sp>
            <p:nvSpPr>
              <p:cNvPr id="12" name="Google Shape;2523;p46"/>
              <p:cNvSpPr/>
              <p:nvPr/>
            </p:nvSpPr>
            <p:spPr>
              <a:xfrm>
                <a:off x="4761725" y="1292025"/>
                <a:ext cx="448900" cy="448575"/>
              </a:xfrm>
              <a:custGeom>
                <a:avLst/>
                <a:gdLst/>
                <a:ahLst/>
                <a:cxnLst/>
                <a:rect l="l" t="t" r="r" b="b"/>
                <a:pathLst>
                  <a:path w="17956" h="17943" extrusionOk="0">
                    <a:moveTo>
                      <a:pt x="8978" y="0"/>
                    </a:moveTo>
                    <a:cubicBezTo>
                      <a:pt x="4025" y="0"/>
                      <a:pt x="1" y="4013"/>
                      <a:pt x="1" y="8978"/>
                    </a:cubicBezTo>
                    <a:cubicBezTo>
                      <a:pt x="1" y="13931"/>
                      <a:pt x="4025" y="17943"/>
                      <a:pt x="8978" y="17943"/>
                    </a:cubicBezTo>
                    <a:cubicBezTo>
                      <a:pt x="13931" y="17943"/>
                      <a:pt x="17956" y="13931"/>
                      <a:pt x="17956" y="8978"/>
                    </a:cubicBezTo>
                    <a:cubicBezTo>
                      <a:pt x="17956" y="4013"/>
                      <a:pt x="13931" y="0"/>
                      <a:pt x="89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524;p46"/>
              <p:cNvSpPr/>
              <p:nvPr/>
            </p:nvSpPr>
            <p:spPr>
              <a:xfrm>
                <a:off x="3783625" y="1151375"/>
                <a:ext cx="1578500" cy="1556250"/>
              </a:xfrm>
              <a:custGeom>
                <a:avLst/>
                <a:gdLst/>
                <a:ahLst/>
                <a:cxnLst/>
                <a:rect l="l" t="t" r="r" b="b"/>
                <a:pathLst>
                  <a:path w="63140" h="62250" extrusionOk="0">
                    <a:moveTo>
                      <a:pt x="31570" y="1"/>
                    </a:moveTo>
                    <a:cubicBezTo>
                      <a:pt x="30401" y="1"/>
                      <a:pt x="29231" y="447"/>
                      <a:pt x="28338" y="1340"/>
                    </a:cubicBezTo>
                    <a:lnTo>
                      <a:pt x="21408" y="8270"/>
                    </a:lnTo>
                    <a:cubicBezTo>
                      <a:pt x="19658" y="6519"/>
                      <a:pt x="17363" y="5644"/>
                      <a:pt x="15067" y="5644"/>
                    </a:cubicBezTo>
                    <a:cubicBezTo>
                      <a:pt x="12770" y="5644"/>
                      <a:pt x="10473" y="6519"/>
                      <a:pt x="8716" y="8270"/>
                    </a:cubicBezTo>
                    <a:cubicBezTo>
                      <a:pt x="5216" y="11782"/>
                      <a:pt x="5216" y="17461"/>
                      <a:pt x="8716" y="20962"/>
                    </a:cubicBezTo>
                    <a:lnTo>
                      <a:pt x="1787" y="27903"/>
                    </a:lnTo>
                    <a:cubicBezTo>
                      <a:pt x="1" y="29677"/>
                      <a:pt x="1" y="32570"/>
                      <a:pt x="1787" y="34356"/>
                    </a:cubicBezTo>
                    <a:lnTo>
                      <a:pt x="28338" y="60919"/>
                    </a:lnTo>
                    <a:cubicBezTo>
                      <a:pt x="29231" y="61806"/>
                      <a:pt x="30401" y="62249"/>
                      <a:pt x="31570" y="62249"/>
                    </a:cubicBezTo>
                    <a:cubicBezTo>
                      <a:pt x="32740" y="62249"/>
                      <a:pt x="33910" y="61806"/>
                      <a:pt x="34803" y="60919"/>
                    </a:cubicBezTo>
                    <a:lnTo>
                      <a:pt x="41732" y="53977"/>
                    </a:lnTo>
                    <a:cubicBezTo>
                      <a:pt x="43489" y="55734"/>
                      <a:pt x="45786" y="56612"/>
                      <a:pt x="48083" y="56612"/>
                    </a:cubicBezTo>
                    <a:cubicBezTo>
                      <a:pt x="50379" y="56612"/>
                      <a:pt x="52674" y="55734"/>
                      <a:pt x="54424" y="53977"/>
                    </a:cubicBezTo>
                    <a:cubicBezTo>
                      <a:pt x="57937" y="50477"/>
                      <a:pt x="57937" y="44798"/>
                      <a:pt x="54424" y="41285"/>
                    </a:cubicBezTo>
                    <a:lnTo>
                      <a:pt x="61354" y="34356"/>
                    </a:lnTo>
                    <a:cubicBezTo>
                      <a:pt x="63140" y="32570"/>
                      <a:pt x="63140" y="29677"/>
                      <a:pt x="61354" y="27903"/>
                    </a:cubicBezTo>
                    <a:lnTo>
                      <a:pt x="34803" y="1340"/>
                    </a:lnTo>
                    <a:cubicBezTo>
                      <a:pt x="33910" y="447"/>
                      <a:pt x="32740" y="1"/>
                      <a:pt x="315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2525;p46"/>
            <p:cNvSpPr/>
            <p:nvPr/>
          </p:nvSpPr>
          <p:spPr>
            <a:xfrm>
              <a:off x="4781088" y="1387575"/>
              <a:ext cx="410200" cy="410175"/>
            </a:xfrm>
            <a:custGeom>
              <a:avLst/>
              <a:gdLst/>
              <a:ahLst/>
              <a:cxnLst/>
              <a:rect l="l" t="t" r="r" b="b"/>
              <a:pathLst>
                <a:path w="16408" h="16407" extrusionOk="0">
                  <a:moveTo>
                    <a:pt x="8204" y="0"/>
                  </a:moveTo>
                  <a:cubicBezTo>
                    <a:pt x="3668" y="0"/>
                    <a:pt x="1" y="3667"/>
                    <a:pt x="1" y="8204"/>
                  </a:cubicBezTo>
                  <a:cubicBezTo>
                    <a:pt x="1" y="12728"/>
                    <a:pt x="3668" y="16407"/>
                    <a:pt x="8204" y="16407"/>
                  </a:cubicBezTo>
                  <a:cubicBezTo>
                    <a:pt x="12729" y="16407"/>
                    <a:pt x="16408" y="12728"/>
                    <a:pt x="16408" y="8204"/>
                  </a:cubicBezTo>
                  <a:cubicBezTo>
                    <a:pt x="16408" y="3667"/>
                    <a:pt x="12729" y="0"/>
                    <a:pt x="8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26;p46"/>
            <p:cNvSpPr txBox="1"/>
            <p:nvPr/>
          </p:nvSpPr>
          <p:spPr>
            <a:xfrm>
              <a:off x="4017025" y="1700587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Step-1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" name="Google Shape;2527;p46"/>
          <p:cNvGrpSpPr/>
          <p:nvPr/>
        </p:nvGrpSpPr>
        <p:grpSpPr>
          <a:xfrm>
            <a:off x="2743200" y="1127871"/>
            <a:ext cx="1662413" cy="3017192"/>
            <a:chOff x="2874025" y="2053275"/>
            <a:chExt cx="1662413" cy="1556175"/>
          </a:xfrm>
        </p:grpSpPr>
        <p:grpSp>
          <p:nvGrpSpPr>
            <p:cNvPr id="15" name="Google Shape;2528;p46"/>
            <p:cNvGrpSpPr/>
            <p:nvPr/>
          </p:nvGrpSpPr>
          <p:grpSpPr>
            <a:xfrm>
              <a:off x="2957963" y="2053275"/>
              <a:ext cx="1578475" cy="1556175"/>
              <a:chOff x="2957950" y="1977075"/>
              <a:chExt cx="1578475" cy="1556175"/>
            </a:xfrm>
          </p:grpSpPr>
          <p:sp>
            <p:nvSpPr>
              <p:cNvPr id="18" name="Google Shape;2529;p46"/>
              <p:cNvSpPr/>
              <p:nvPr/>
            </p:nvSpPr>
            <p:spPr>
              <a:xfrm>
                <a:off x="3110350" y="2118325"/>
                <a:ext cx="448575" cy="448575"/>
              </a:xfrm>
              <a:custGeom>
                <a:avLst/>
                <a:gdLst/>
                <a:ahLst/>
                <a:cxnLst/>
                <a:rect l="l" t="t" r="r" b="b"/>
                <a:pathLst>
                  <a:path w="17943" h="17943" extrusionOk="0">
                    <a:moveTo>
                      <a:pt x="8965" y="0"/>
                    </a:moveTo>
                    <a:cubicBezTo>
                      <a:pt x="4012" y="0"/>
                      <a:pt x="0" y="4012"/>
                      <a:pt x="0" y="8965"/>
                    </a:cubicBezTo>
                    <a:cubicBezTo>
                      <a:pt x="0" y="13918"/>
                      <a:pt x="4012" y="17943"/>
                      <a:pt x="8965" y="17943"/>
                    </a:cubicBezTo>
                    <a:cubicBezTo>
                      <a:pt x="13930" y="17943"/>
                      <a:pt x="17943" y="13918"/>
                      <a:pt x="17943" y="8965"/>
                    </a:cubicBezTo>
                    <a:cubicBezTo>
                      <a:pt x="17943" y="4012"/>
                      <a:pt x="13930" y="0"/>
                      <a:pt x="89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530;p46"/>
              <p:cNvSpPr/>
              <p:nvPr/>
            </p:nvSpPr>
            <p:spPr>
              <a:xfrm>
                <a:off x="2957950" y="1977075"/>
                <a:ext cx="1578475" cy="1556175"/>
              </a:xfrm>
              <a:custGeom>
                <a:avLst/>
                <a:gdLst/>
                <a:ahLst/>
                <a:cxnLst/>
                <a:rect l="l" t="t" r="r" b="b"/>
                <a:pathLst>
                  <a:path w="63139" h="62247" extrusionOk="0">
                    <a:moveTo>
                      <a:pt x="31571" y="0"/>
                    </a:moveTo>
                    <a:cubicBezTo>
                      <a:pt x="30403" y="0"/>
                      <a:pt x="29236" y="447"/>
                      <a:pt x="28349" y="1340"/>
                    </a:cubicBezTo>
                    <a:lnTo>
                      <a:pt x="1786" y="27891"/>
                    </a:lnTo>
                    <a:cubicBezTo>
                      <a:pt x="0" y="29677"/>
                      <a:pt x="0" y="32570"/>
                      <a:pt x="1786" y="34356"/>
                    </a:cubicBezTo>
                    <a:lnTo>
                      <a:pt x="8727" y="41297"/>
                    </a:lnTo>
                    <a:cubicBezTo>
                      <a:pt x="5310" y="44810"/>
                      <a:pt x="5334" y="50417"/>
                      <a:pt x="8811" y="53894"/>
                    </a:cubicBezTo>
                    <a:cubicBezTo>
                      <a:pt x="10562" y="55646"/>
                      <a:pt x="12855" y="56521"/>
                      <a:pt x="15149" y="56521"/>
                    </a:cubicBezTo>
                    <a:cubicBezTo>
                      <a:pt x="17407" y="56521"/>
                      <a:pt x="19665" y="55673"/>
                      <a:pt x="21407" y="53977"/>
                    </a:cubicBezTo>
                    <a:lnTo>
                      <a:pt x="28349" y="60907"/>
                    </a:lnTo>
                    <a:cubicBezTo>
                      <a:pt x="29236" y="61800"/>
                      <a:pt x="30403" y="62246"/>
                      <a:pt x="31571" y="62246"/>
                    </a:cubicBezTo>
                    <a:cubicBezTo>
                      <a:pt x="32739" y="62246"/>
                      <a:pt x="33909" y="61800"/>
                      <a:pt x="34802" y="60907"/>
                    </a:cubicBezTo>
                    <a:lnTo>
                      <a:pt x="61365" y="34356"/>
                    </a:lnTo>
                    <a:cubicBezTo>
                      <a:pt x="63139" y="32570"/>
                      <a:pt x="63139" y="29677"/>
                      <a:pt x="61365" y="27891"/>
                    </a:cubicBezTo>
                    <a:lnTo>
                      <a:pt x="54423" y="20961"/>
                    </a:lnTo>
                    <a:cubicBezTo>
                      <a:pt x="54459" y="20926"/>
                      <a:pt x="54495" y="20902"/>
                      <a:pt x="54519" y="20866"/>
                    </a:cubicBezTo>
                    <a:cubicBezTo>
                      <a:pt x="58031" y="17366"/>
                      <a:pt x="58031" y="11686"/>
                      <a:pt x="54519" y="8174"/>
                    </a:cubicBezTo>
                    <a:cubicBezTo>
                      <a:pt x="52769" y="6424"/>
                      <a:pt x="50474" y="5549"/>
                      <a:pt x="48177" y="5549"/>
                    </a:cubicBezTo>
                    <a:cubicBezTo>
                      <a:pt x="45881" y="5549"/>
                      <a:pt x="43583" y="6424"/>
                      <a:pt x="41827" y="8174"/>
                    </a:cubicBezTo>
                    <a:cubicBezTo>
                      <a:pt x="41803" y="8210"/>
                      <a:pt x="41779" y="8246"/>
                      <a:pt x="41743" y="8281"/>
                    </a:cubicBezTo>
                    <a:lnTo>
                      <a:pt x="34802" y="1340"/>
                    </a:lnTo>
                    <a:cubicBezTo>
                      <a:pt x="33909" y="447"/>
                      <a:pt x="32739" y="0"/>
                      <a:pt x="315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2531;p46"/>
            <p:cNvSpPr/>
            <p:nvPr/>
          </p:nvSpPr>
          <p:spPr>
            <a:xfrm>
              <a:off x="3134163" y="2218325"/>
              <a:ext cx="400975" cy="400975"/>
            </a:xfrm>
            <a:custGeom>
              <a:avLst/>
              <a:gdLst/>
              <a:ahLst/>
              <a:cxnLst/>
              <a:rect l="l" t="t" r="r" b="b"/>
              <a:pathLst>
                <a:path w="16039" h="16039" extrusionOk="0">
                  <a:moveTo>
                    <a:pt x="8013" y="0"/>
                  </a:moveTo>
                  <a:cubicBezTo>
                    <a:pt x="3596" y="0"/>
                    <a:pt x="1" y="3584"/>
                    <a:pt x="1" y="8013"/>
                  </a:cubicBezTo>
                  <a:cubicBezTo>
                    <a:pt x="1" y="12443"/>
                    <a:pt x="3596" y="16038"/>
                    <a:pt x="8013" y="16038"/>
                  </a:cubicBezTo>
                  <a:cubicBezTo>
                    <a:pt x="12443" y="16038"/>
                    <a:pt x="16038" y="12443"/>
                    <a:pt x="16038" y="8013"/>
                  </a:cubicBezTo>
                  <a:cubicBezTo>
                    <a:pt x="16038" y="3584"/>
                    <a:pt x="12443" y="0"/>
                    <a:pt x="80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32;p46"/>
            <p:cNvSpPr txBox="1"/>
            <p:nvPr/>
          </p:nvSpPr>
          <p:spPr>
            <a:xfrm>
              <a:off x="2874025" y="2571999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Step- 4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0" name="Google Shape;2533;p46"/>
          <p:cNvGrpSpPr/>
          <p:nvPr/>
        </p:nvGrpSpPr>
        <p:grpSpPr>
          <a:xfrm>
            <a:off x="3651038" y="1951699"/>
            <a:ext cx="1578800" cy="3017338"/>
            <a:chOff x="3781863" y="2877175"/>
            <a:chExt cx="1578800" cy="1556250"/>
          </a:xfrm>
        </p:grpSpPr>
        <p:grpSp>
          <p:nvGrpSpPr>
            <p:cNvPr id="21" name="Google Shape;2534;p46"/>
            <p:cNvGrpSpPr/>
            <p:nvPr/>
          </p:nvGrpSpPr>
          <p:grpSpPr>
            <a:xfrm>
              <a:off x="3781863" y="2877175"/>
              <a:ext cx="1578800" cy="1556250"/>
              <a:chOff x="3781850" y="2800975"/>
              <a:chExt cx="1578800" cy="1556250"/>
            </a:xfrm>
          </p:grpSpPr>
          <p:sp>
            <p:nvSpPr>
              <p:cNvPr id="24" name="Google Shape;2535;p46"/>
              <p:cNvSpPr/>
              <p:nvPr/>
            </p:nvSpPr>
            <p:spPr>
              <a:xfrm>
                <a:off x="3936325" y="3765250"/>
                <a:ext cx="448600" cy="448875"/>
              </a:xfrm>
              <a:custGeom>
                <a:avLst/>
                <a:gdLst/>
                <a:ahLst/>
                <a:cxnLst/>
                <a:rect l="l" t="t" r="r" b="b"/>
                <a:pathLst>
                  <a:path w="17944" h="17955" extrusionOk="0">
                    <a:moveTo>
                      <a:pt x="8978" y="0"/>
                    </a:moveTo>
                    <a:cubicBezTo>
                      <a:pt x="4013" y="0"/>
                      <a:pt x="1" y="4024"/>
                      <a:pt x="1" y="8977"/>
                    </a:cubicBezTo>
                    <a:cubicBezTo>
                      <a:pt x="1" y="13930"/>
                      <a:pt x="4013" y="17955"/>
                      <a:pt x="8978" y="17955"/>
                    </a:cubicBezTo>
                    <a:cubicBezTo>
                      <a:pt x="13931" y="17955"/>
                      <a:pt x="17944" y="13930"/>
                      <a:pt x="17944" y="8977"/>
                    </a:cubicBezTo>
                    <a:cubicBezTo>
                      <a:pt x="17944" y="4024"/>
                      <a:pt x="13931" y="0"/>
                      <a:pt x="89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36;p46"/>
              <p:cNvSpPr/>
              <p:nvPr/>
            </p:nvSpPr>
            <p:spPr>
              <a:xfrm>
                <a:off x="3781850" y="2800975"/>
                <a:ext cx="1578800" cy="1556250"/>
              </a:xfrm>
              <a:custGeom>
                <a:avLst/>
                <a:gdLst/>
                <a:ahLst/>
                <a:cxnLst/>
                <a:rect l="l" t="t" r="r" b="b"/>
                <a:pathLst>
                  <a:path w="63152" h="62250" extrusionOk="0">
                    <a:moveTo>
                      <a:pt x="31576" y="1"/>
                    </a:moveTo>
                    <a:cubicBezTo>
                      <a:pt x="30409" y="1"/>
                      <a:pt x="29242" y="447"/>
                      <a:pt x="28349" y="1340"/>
                    </a:cubicBezTo>
                    <a:lnTo>
                      <a:pt x="21408" y="8282"/>
                    </a:lnTo>
                    <a:cubicBezTo>
                      <a:pt x="19661" y="6564"/>
                      <a:pt x="17389" y="5707"/>
                      <a:pt x="15118" y="5707"/>
                    </a:cubicBezTo>
                    <a:cubicBezTo>
                      <a:pt x="12823" y="5707"/>
                      <a:pt x="10529" y="6582"/>
                      <a:pt x="8775" y="8329"/>
                    </a:cubicBezTo>
                    <a:cubicBezTo>
                      <a:pt x="5299" y="11818"/>
                      <a:pt x="5275" y="17450"/>
                      <a:pt x="8728" y="20962"/>
                    </a:cubicBezTo>
                    <a:lnTo>
                      <a:pt x="1786" y="27891"/>
                    </a:lnTo>
                    <a:cubicBezTo>
                      <a:pt x="1" y="29677"/>
                      <a:pt x="1" y="32570"/>
                      <a:pt x="1786" y="34356"/>
                    </a:cubicBezTo>
                    <a:lnTo>
                      <a:pt x="28349" y="60919"/>
                    </a:lnTo>
                    <a:cubicBezTo>
                      <a:pt x="29242" y="61806"/>
                      <a:pt x="30409" y="62250"/>
                      <a:pt x="31576" y="62250"/>
                    </a:cubicBezTo>
                    <a:cubicBezTo>
                      <a:pt x="32743" y="62250"/>
                      <a:pt x="33910" y="61806"/>
                      <a:pt x="34802" y="60919"/>
                    </a:cubicBezTo>
                    <a:lnTo>
                      <a:pt x="41744" y="53978"/>
                    </a:lnTo>
                    <a:cubicBezTo>
                      <a:pt x="43494" y="55734"/>
                      <a:pt x="45789" y="56612"/>
                      <a:pt x="48084" y="56612"/>
                    </a:cubicBezTo>
                    <a:cubicBezTo>
                      <a:pt x="50379" y="56612"/>
                      <a:pt x="52674" y="55734"/>
                      <a:pt x="54424" y="53978"/>
                    </a:cubicBezTo>
                    <a:cubicBezTo>
                      <a:pt x="57936" y="50477"/>
                      <a:pt x="57936" y="44798"/>
                      <a:pt x="54424" y="41286"/>
                    </a:cubicBezTo>
                    <a:lnTo>
                      <a:pt x="61365" y="34356"/>
                    </a:lnTo>
                    <a:cubicBezTo>
                      <a:pt x="63151" y="32570"/>
                      <a:pt x="63151" y="29677"/>
                      <a:pt x="61365" y="27891"/>
                    </a:cubicBezTo>
                    <a:lnTo>
                      <a:pt x="34802" y="1340"/>
                    </a:lnTo>
                    <a:cubicBezTo>
                      <a:pt x="33910" y="447"/>
                      <a:pt x="32743" y="1"/>
                      <a:pt x="315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537;p46"/>
            <p:cNvSpPr/>
            <p:nvPr/>
          </p:nvSpPr>
          <p:spPr>
            <a:xfrm>
              <a:off x="3959263" y="3864650"/>
              <a:ext cx="402750" cy="402475"/>
            </a:xfrm>
            <a:custGeom>
              <a:avLst/>
              <a:gdLst/>
              <a:ahLst/>
              <a:cxnLst/>
              <a:rect l="l" t="t" r="r" b="b"/>
              <a:pathLst>
                <a:path w="16110" h="16099" extrusionOk="0">
                  <a:moveTo>
                    <a:pt x="8061" y="1"/>
                  </a:moveTo>
                  <a:cubicBezTo>
                    <a:pt x="3608" y="1"/>
                    <a:pt x="1" y="3608"/>
                    <a:pt x="1" y="8049"/>
                  </a:cubicBezTo>
                  <a:cubicBezTo>
                    <a:pt x="1" y="12502"/>
                    <a:pt x="3608" y="16098"/>
                    <a:pt x="8061" y="16098"/>
                  </a:cubicBezTo>
                  <a:cubicBezTo>
                    <a:pt x="12502" y="16098"/>
                    <a:pt x="16110" y="12502"/>
                    <a:pt x="16110" y="8049"/>
                  </a:cubicBezTo>
                  <a:cubicBezTo>
                    <a:pt x="16110" y="3608"/>
                    <a:pt x="12502" y="1"/>
                    <a:pt x="80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38;p46"/>
            <p:cNvSpPr txBox="1"/>
            <p:nvPr/>
          </p:nvSpPr>
          <p:spPr>
            <a:xfrm>
              <a:off x="3875088" y="3501250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Step- 3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6" name="Google Shape;2539;p46"/>
          <p:cNvGrpSpPr/>
          <p:nvPr/>
        </p:nvGrpSpPr>
        <p:grpSpPr>
          <a:xfrm>
            <a:off x="6248400" y="2819400"/>
            <a:ext cx="2661300" cy="2971801"/>
            <a:chOff x="5998225" y="3183400"/>
            <a:chExt cx="2661300" cy="2834450"/>
          </a:xfrm>
        </p:grpSpPr>
        <p:grpSp>
          <p:nvGrpSpPr>
            <p:cNvPr id="27" name="Google Shape;2540;p46"/>
            <p:cNvGrpSpPr/>
            <p:nvPr/>
          </p:nvGrpSpPr>
          <p:grpSpPr>
            <a:xfrm>
              <a:off x="5998225" y="3619470"/>
              <a:ext cx="2661300" cy="2398380"/>
              <a:chOff x="5998225" y="3204773"/>
              <a:chExt cx="2661300" cy="2398380"/>
            </a:xfrm>
          </p:grpSpPr>
          <p:sp>
            <p:nvSpPr>
              <p:cNvPr id="29" name="Google Shape;2541;p46"/>
              <p:cNvSpPr txBox="1"/>
              <p:nvPr/>
            </p:nvSpPr>
            <p:spPr>
              <a:xfrm>
                <a:off x="6303025" y="3987053"/>
                <a:ext cx="2136000" cy="161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 algn="just"/>
                <a:r>
                  <a:rPr lang="en-US" sz="1200" dirty="0" smtClean="0">
                    <a:latin typeface="Times New Roman" pitchFamily="18" charset="0"/>
                    <a:cs typeface="Times New Roman" pitchFamily="18" charset="0"/>
                  </a:rPr>
                  <a:t>Utilizing Target Encoding to generate new attributes like {Junction, ID, Year, Month, </a:t>
                </a:r>
                <a:r>
                  <a:rPr lang="en-US" sz="1200" dirty="0" err="1" smtClean="0">
                    <a:latin typeface="Times New Roman" pitchFamily="18" charset="0"/>
                    <a:cs typeface="Times New Roman" pitchFamily="18" charset="0"/>
                  </a:rPr>
                  <a:t>Day_of_Month</a:t>
                </a:r>
                <a:r>
                  <a:rPr lang="en-US" sz="1200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en-US" sz="1200" dirty="0" err="1" smtClean="0">
                    <a:latin typeface="Times New Roman" pitchFamily="18" charset="0"/>
                    <a:cs typeface="Times New Roman" pitchFamily="18" charset="0"/>
                  </a:rPr>
                  <a:t>Day_of_Week</a:t>
                </a:r>
                <a:r>
                  <a:rPr lang="en-US" sz="1200" dirty="0" smtClean="0">
                    <a:latin typeface="Times New Roman" pitchFamily="18" charset="0"/>
                    <a:cs typeface="Times New Roman" pitchFamily="18" charset="0"/>
                  </a:rPr>
                  <a:t>, Date, Time, </a:t>
                </a:r>
                <a:r>
                  <a:rPr lang="en-US" sz="1200" dirty="0" err="1" smtClean="0">
                    <a:latin typeface="Times New Roman" pitchFamily="18" charset="0"/>
                    <a:cs typeface="Times New Roman" pitchFamily="18" charset="0"/>
                  </a:rPr>
                  <a:t>Day_of_Year</a:t>
                </a:r>
                <a:r>
                  <a:rPr lang="en-US" sz="1200" dirty="0" smtClean="0">
                    <a:latin typeface="Times New Roman" pitchFamily="18" charset="0"/>
                    <a:cs typeface="Times New Roman" pitchFamily="18" charset="0"/>
                  </a:rPr>
                  <a:t>} incorporating aggregates such as Standard Deviation, Maximum, Minimum, Mean, and Median</a:t>
                </a:r>
                <a:r>
                  <a:rPr lang="en-US" sz="1200" dirty="0" smtClean="0"/>
                  <a:t>.</a:t>
                </a:r>
                <a:endParaRPr sz="12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0" name="Google Shape;2542;p46"/>
              <p:cNvSpPr txBox="1"/>
              <p:nvPr/>
            </p:nvSpPr>
            <p:spPr>
              <a:xfrm>
                <a:off x="5998225" y="3204773"/>
                <a:ext cx="2661300" cy="46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 dirty="0">
                    <a:solidFill>
                      <a:srgbClr val="F2A36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Feature Scaling and selection</a:t>
                </a:r>
                <a:endParaRPr sz="1700" b="1">
                  <a:solidFill>
                    <a:srgbClr val="F2A36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28" name="Google Shape;2543;p46"/>
            <p:cNvCxnSpPr/>
            <p:nvPr/>
          </p:nvCxnSpPr>
          <p:spPr>
            <a:xfrm flipH="1">
              <a:off x="6257200" y="3183400"/>
              <a:ext cx="2256000" cy="900"/>
            </a:xfrm>
            <a:prstGeom prst="straightConnector1">
              <a:avLst/>
            </a:prstGeom>
            <a:noFill/>
            <a:ln w="9525" cap="flat" cmpd="sng">
              <a:solidFill>
                <a:srgbClr val="F2A36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" name="Google Shape;2544;p46"/>
          <p:cNvGrpSpPr/>
          <p:nvPr/>
        </p:nvGrpSpPr>
        <p:grpSpPr>
          <a:xfrm>
            <a:off x="381000" y="1066800"/>
            <a:ext cx="2089250" cy="2057400"/>
            <a:chOff x="706150" y="1585119"/>
            <a:chExt cx="2089250" cy="1386169"/>
          </a:xfrm>
        </p:grpSpPr>
        <p:grpSp>
          <p:nvGrpSpPr>
            <p:cNvPr id="32" name="Google Shape;2545;p46"/>
            <p:cNvGrpSpPr/>
            <p:nvPr/>
          </p:nvGrpSpPr>
          <p:grpSpPr>
            <a:xfrm>
              <a:off x="706150" y="1585119"/>
              <a:ext cx="2089250" cy="1244556"/>
              <a:chOff x="706150" y="1999175"/>
              <a:chExt cx="2089250" cy="1244556"/>
            </a:xfrm>
          </p:grpSpPr>
          <p:sp>
            <p:nvSpPr>
              <p:cNvPr id="34" name="Google Shape;2546;p46"/>
              <p:cNvSpPr txBox="1"/>
              <p:nvPr/>
            </p:nvSpPr>
            <p:spPr>
              <a:xfrm>
                <a:off x="706150" y="2524931"/>
                <a:ext cx="2079600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200" dirty="0" smtClean="0">
                    <a:latin typeface="Times New Roman" pitchFamily="18" charset="0"/>
                    <a:cs typeface="Times New Roman" pitchFamily="18" charset="0"/>
                  </a:rPr>
                  <a:t>Optimizing the </a:t>
                </a:r>
                <a:r>
                  <a:rPr lang="en-US" sz="1200" dirty="0" err="1" smtClean="0">
                    <a:latin typeface="Times New Roman" pitchFamily="18" charset="0"/>
                    <a:cs typeface="Times New Roman" pitchFamily="18" charset="0"/>
                  </a:rPr>
                  <a:t>hyperparameters</a:t>
                </a:r>
                <a:r>
                  <a:rPr lang="en-US" sz="1200" dirty="0" smtClean="0">
                    <a:latin typeface="Times New Roman" pitchFamily="18" charset="0"/>
                    <a:cs typeface="Times New Roman" pitchFamily="18" charset="0"/>
                  </a:rPr>
                  <a:t> of the selected LGBM model and evaluating feature significance to eliminate less relevant attributes.</a:t>
                </a:r>
                <a:endParaRPr sz="1200">
                  <a:latin typeface="Times New Roman" pitchFamily="18" charset="0"/>
                  <a:ea typeface="Times New Roman"/>
                  <a:cs typeface="Times New Roman" pitchFamily="18" charset="0"/>
                  <a:sym typeface="Times New Roman"/>
                </a:endParaRPr>
              </a:p>
            </p:txBody>
          </p:sp>
          <p:sp>
            <p:nvSpPr>
              <p:cNvPr id="35" name="Google Shape;2547;p46"/>
              <p:cNvSpPr txBox="1"/>
              <p:nvPr/>
            </p:nvSpPr>
            <p:spPr>
              <a:xfrm>
                <a:off x="715800" y="1999175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 dirty="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Model Evaluation and </a:t>
                </a:r>
                <a:r>
                  <a:rPr lang="en" sz="1700" b="1" dirty="0" smtClean="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Optimization</a:t>
                </a:r>
                <a:endParaRPr sz="1700" b="1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33" name="Google Shape;2548;p46"/>
            <p:cNvCxnSpPr/>
            <p:nvPr/>
          </p:nvCxnSpPr>
          <p:spPr>
            <a:xfrm rot="10800000">
              <a:off x="728638" y="2971288"/>
              <a:ext cx="2034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" name="Google Shape;2549;p46"/>
          <p:cNvGrpSpPr/>
          <p:nvPr/>
        </p:nvGrpSpPr>
        <p:grpSpPr>
          <a:xfrm>
            <a:off x="381000" y="3352800"/>
            <a:ext cx="2875874" cy="2133600"/>
            <a:chOff x="706151" y="3225675"/>
            <a:chExt cx="2875874" cy="1443248"/>
          </a:xfrm>
        </p:grpSpPr>
        <p:grpSp>
          <p:nvGrpSpPr>
            <p:cNvPr id="37" name="Google Shape;2550;p46"/>
            <p:cNvGrpSpPr/>
            <p:nvPr/>
          </p:nvGrpSpPr>
          <p:grpSpPr>
            <a:xfrm>
              <a:off x="706151" y="3225675"/>
              <a:ext cx="2428500" cy="1340159"/>
              <a:chOff x="706151" y="3634450"/>
              <a:chExt cx="2428500" cy="1340159"/>
            </a:xfrm>
          </p:grpSpPr>
          <p:sp>
            <p:nvSpPr>
              <p:cNvPr id="39" name="Google Shape;2551;p46"/>
              <p:cNvSpPr txBox="1"/>
              <p:nvPr/>
            </p:nvSpPr>
            <p:spPr>
              <a:xfrm>
                <a:off x="706151" y="4080493"/>
                <a:ext cx="2428500" cy="8941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600"/>
                  </a:spcBef>
                </a:pPr>
                <a:r>
                  <a:rPr lang="en-US" sz="1200" dirty="0" smtClean="0">
                    <a:latin typeface="Times New Roman" pitchFamily="18" charset="0"/>
                    <a:cs typeface="Times New Roman" pitchFamily="18" charset="0"/>
                  </a:rPr>
                  <a:t>Constructing a Baseline Model employing top-performing algorithms (</a:t>
                </a:r>
                <a:r>
                  <a:rPr lang="en-US" sz="1200" dirty="0" err="1" smtClean="0">
                    <a:latin typeface="Times New Roman" pitchFamily="18" charset="0"/>
                    <a:cs typeface="Times New Roman" pitchFamily="18" charset="0"/>
                  </a:rPr>
                  <a:t>CatBoost</a:t>
                </a:r>
                <a:r>
                  <a:rPr lang="en-US" sz="1200" dirty="0" smtClean="0">
                    <a:latin typeface="Times New Roman" pitchFamily="18" charset="0"/>
                    <a:cs typeface="Times New Roman" pitchFamily="18" charset="0"/>
                  </a:rPr>
                  <a:t>, LGBM, </a:t>
                </a:r>
                <a:r>
                  <a:rPr lang="en-US" sz="1200" dirty="0" err="1" smtClean="0">
                    <a:latin typeface="Times New Roman" pitchFamily="18" charset="0"/>
                    <a:cs typeface="Times New Roman" pitchFamily="18" charset="0"/>
                  </a:rPr>
                  <a:t>RandomForest</a:t>
                </a:r>
                <a:r>
                  <a:rPr lang="en-US" sz="1200" dirty="0" smtClean="0">
                    <a:latin typeface="Times New Roman" pitchFamily="18" charset="0"/>
                    <a:cs typeface="Times New Roman" pitchFamily="18" charset="0"/>
                  </a:rPr>
                  <a:t>, and </a:t>
                </a:r>
                <a:r>
                  <a:rPr lang="en-US" sz="1200" dirty="0" err="1" smtClean="0">
                    <a:latin typeface="Times New Roman" pitchFamily="18" charset="0"/>
                    <a:cs typeface="Times New Roman" pitchFamily="18" charset="0"/>
                  </a:rPr>
                  <a:t>XGBoost</a:t>
                </a:r>
                <a:r>
                  <a:rPr lang="en-US" sz="1200" dirty="0" smtClean="0">
                    <a:latin typeface="Times New Roman" pitchFamily="18" charset="0"/>
                    <a:cs typeface="Times New Roman" pitchFamily="18" charset="0"/>
                  </a:rPr>
                  <a:t>), followed by </a:t>
                </a:r>
                <a:r>
                  <a:rPr lang="en-US" sz="1200" dirty="0" err="1" smtClean="0">
                    <a:latin typeface="Times New Roman" pitchFamily="18" charset="0"/>
                    <a:cs typeface="Times New Roman" pitchFamily="18" charset="0"/>
                  </a:rPr>
                  <a:t>overfitting</a:t>
                </a:r>
                <a:r>
                  <a:rPr lang="en-US" sz="1200" dirty="0" smtClean="0">
                    <a:latin typeface="Times New Roman" pitchFamily="18" charset="0"/>
                    <a:cs typeface="Times New Roman" pitchFamily="18" charset="0"/>
                  </a:rPr>
                  <a:t> assessment through stratified cross-validation (SCV) to determine the optimal model</a:t>
                </a:r>
                <a:r>
                  <a:rPr lang="en-US" sz="12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sz="1200">
                  <a:latin typeface="Times New Roman" pitchFamily="18" charset="0"/>
                  <a:ea typeface="Times New Roman"/>
                  <a:cs typeface="Times New Roman" pitchFamily="18" charset="0"/>
                  <a:sym typeface="Times New Roman"/>
                </a:endParaRPr>
              </a:p>
            </p:txBody>
          </p:sp>
          <p:sp>
            <p:nvSpPr>
              <p:cNvPr id="40" name="Google Shape;2552;p46"/>
              <p:cNvSpPr txBox="1"/>
              <p:nvPr/>
            </p:nvSpPr>
            <p:spPr>
              <a:xfrm>
                <a:off x="715800" y="3634450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 dirty="0" smtClean="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Modelling</a:t>
                </a:r>
                <a:endParaRPr sz="1700" b="1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38" name="Google Shape;2553;p46"/>
            <p:cNvCxnSpPr/>
            <p:nvPr/>
          </p:nvCxnSpPr>
          <p:spPr>
            <a:xfrm rot="10800000">
              <a:off x="718825" y="4668923"/>
              <a:ext cx="28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" name="Google Shape;2554;p46"/>
          <p:cNvGrpSpPr/>
          <p:nvPr/>
        </p:nvGrpSpPr>
        <p:grpSpPr>
          <a:xfrm>
            <a:off x="5943600" y="990600"/>
            <a:ext cx="2711795" cy="1580964"/>
            <a:chOff x="5476725" y="1577000"/>
            <a:chExt cx="2859300" cy="815413"/>
          </a:xfrm>
        </p:grpSpPr>
        <p:cxnSp>
          <p:nvCxnSpPr>
            <p:cNvPr id="42" name="Google Shape;2555;p46"/>
            <p:cNvCxnSpPr/>
            <p:nvPr/>
          </p:nvCxnSpPr>
          <p:spPr>
            <a:xfrm rot="10800000">
              <a:off x="5476725" y="1592663"/>
              <a:ext cx="2859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" name="Google Shape;2556;p46"/>
            <p:cNvGrpSpPr/>
            <p:nvPr/>
          </p:nvGrpSpPr>
          <p:grpSpPr>
            <a:xfrm>
              <a:off x="5717760" y="1577000"/>
              <a:ext cx="2508901" cy="815413"/>
              <a:chOff x="5717760" y="1164920"/>
              <a:chExt cx="2508901" cy="815413"/>
            </a:xfrm>
          </p:grpSpPr>
          <p:sp>
            <p:nvSpPr>
              <p:cNvPr id="44" name="Google Shape;2557;p46"/>
              <p:cNvSpPr txBox="1"/>
              <p:nvPr/>
            </p:nvSpPr>
            <p:spPr>
              <a:xfrm>
                <a:off x="5958795" y="1479333"/>
                <a:ext cx="2079602" cy="5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/>
                <a:r>
                  <a:rPr lang="en-US" sz="1200" dirty="0" smtClean="0">
                    <a:latin typeface="Times New Roman" pitchFamily="18" charset="0"/>
                    <a:cs typeface="Times New Roman" pitchFamily="18" charset="0"/>
                  </a:rPr>
                  <a:t>Deriving additional characteristics from the </a:t>
                </a:r>
                <a:r>
                  <a:rPr lang="en-US" sz="1200" dirty="0" err="1" smtClean="0">
                    <a:latin typeface="Times New Roman" pitchFamily="18" charset="0"/>
                    <a:cs typeface="Times New Roman" pitchFamily="18" charset="0"/>
                  </a:rPr>
                  <a:t>DateTime</a:t>
                </a:r>
                <a:r>
                  <a:rPr lang="en-US" sz="1200" dirty="0" smtClean="0">
                    <a:latin typeface="Times New Roman" pitchFamily="18" charset="0"/>
                    <a:cs typeface="Times New Roman" pitchFamily="18" charset="0"/>
                  </a:rPr>
                  <a:t> Column.</a:t>
                </a:r>
                <a:endParaRPr sz="1200">
                  <a:solidFill>
                    <a:srgbClr val="212121"/>
                  </a:solidFill>
                  <a:latin typeface="Times New Roman" pitchFamily="18" charset="0"/>
                  <a:ea typeface="Times New Roman"/>
                  <a:cs typeface="Times New Roman" pitchFamily="18" charset="0"/>
                  <a:sym typeface="Times New Roman"/>
                </a:endParaRPr>
              </a:p>
              <a:p>
                <a:pPr marL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5" name="Google Shape;2558;p46"/>
              <p:cNvSpPr txBox="1"/>
              <p:nvPr/>
            </p:nvSpPr>
            <p:spPr>
              <a:xfrm>
                <a:off x="5717760" y="1164920"/>
                <a:ext cx="2508901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 dirty="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Feature Extraction and Engg</a:t>
                </a:r>
                <a:r>
                  <a:rPr lang="en" sz="1700" dirty="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.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cxnSp>
        <p:nvCxnSpPr>
          <p:cNvPr id="46" name="Google Shape;2559;p46"/>
          <p:cNvCxnSpPr/>
          <p:nvPr/>
        </p:nvCxnSpPr>
        <p:spPr>
          <a:xfrm rot="5400000">
            <a:off x="579442" y="2150083"/>
            <a:ext cx="1163" cy="29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2560;p46"/>
          <p:cNvSpPr/>
          <p:nvPr/>
        </p:nvSpPr>
        <p:spPr>
          <a:xfrm>
            <a:off x="2520025" y="438891"/>
            <a:ext cx="3804575" cy="5216771"/>
          </a:xfrm>
          <a:custGeom>
            <a:avLst/>
            <a:gdLst/>
            <a:ahLst/>
            <a:cxnLst/>
            <a:rect l="l" t="t" r="r" b="b"/>
            <a:pathLst>
              <a:path w="141093" h="107626" extrusionOk="0">
                <a:moveTo>
                  <a:pt x="0" y="0"/>
                </a:moveTo>
                <a:cubicBezTo>
                  <a:pt x="8415" y="17696"/>
                  <a:pt x="26976" y="96028"/>
                  <a:pt x="50491" y="106173"/>
                </a:cubicBezTo>
                <a:cubicBezTo>
                  <a:pt x="74007" y="116319"/>
                  <a:pt x="125993" y="68423"/>
                  <a:pt x="141093" y="60873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8" name="Google Shape;2561;p46"/>
          <p:cNvSpPr txBox="1"/>
          <p:nvPr/>
        </p:nvSpPr>
        <p:spPr>
          <a:xfrm rot="-2003414">
            <a:off x="4278860" y="4808935"/>
            <a:ext cx="1892108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Reiterating to get best results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" name="Google Shape;2562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6200" y="3962400"/>
            <a:ext cx="277125" cy="55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25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600" y="3124200"/>
            <a:ext cx="206900" cy="5299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" name="Google Shape;2564;p46"/>
          <p:cNvGrpSpPr/>
          <p:nvPr/>
        </p:nvGrpSpPr>
        <p:grpSpPr>
          <a:xfrm>
            <a:off x="3056956" y="2566278"/>
            <a:ext cx="277146" cy="537345"/>
            <a:chOff x="1492675" y="4992125"/>
            <a:chExt cx="481825" cy="481825"/>
          </a:xfrm>
        </p:grpSpPr>
        <p:sp>
          <p:nvSpPr>
            <p:cNvPr id="52" name="Google Shape;2565;p46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2566;p46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54" name="Google Shape;2567;p46"/>
          <p:cNvPicPr preferRelativeResize="0"/>
          <p:nvPr/>
        </p:nvPicPr>
        <p:blipFill rotWithShape="1">
          <a:blip r:embed="rId4">
            <a:alphaModFix/>
          </a:blip>
          <a:srcRect l="21194" t="21452" r="16797" b="21049"/>
          <a:stretch/>
        </p:blipFill>
        <p:spPr>
          <a:xfrm>
            <a:off x="4724400" y="762000"/>
            <a:ext cx="277125" cy="5432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2564;p46"/>
          <p:cNvGrpSpPr/>
          <p:nvPr/>
        </p:nvGrpSpPr>
        <p:grpSpPr>
          <a:xfrm>
            <a:off x="3048000" y="1676400"/>
            <a:ext cx="277146" cy="277146"/>
            <a:chOff x="1492675" y="4992125"/>
            <a:chExt cx="481825" cy="481825"/>
          </a:xfrm>
        </p:grpSpPr>
        <p:sp>
          <p:nvSpPr>
            <p:cNvPr id="57" name="Google Shape;2565;p46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" name="Google Shape;2566;p46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57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2700"/>
            <a:ext cx="4648151" cy="24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573;p47"/>
          <p:cNvSpPr txBox="1">
            <a:spLocks/>
          </p:cNvSpPr>
          <p:nvPr/>
        </p:nvSpPr>
        <p:spPr>
          <a:xfrm>
            <a:off x="1981200" y="457200"/>
            <a:ext cx="5181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Modelling</a:t>
            </a: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574;p47"/>
          <p:cNvSpPr/>
          <p:nvPr/>
        </p:nvSpPr>
        <p:spPr>
          <a:xfrm rot="995737">
            <a:off x="5991206" y="1306566"/>
            <a:ext cx="2784653" cy="2340245"/>
          </a:xfrm>
          <a:prstGeom prst="cloudCallout">
            <a:avLst>
              <a:gd name="adj1" fmla="val -70039"/>
              <a:gd name="adj2" fmla="val 66046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Divided</a:t>
            </a:r>
            <a:r>
              <a:rPr lang="en" sz="1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the Dataset into 4 </a:t>
            </a:r>
            <a:r>
              <a:rPr lang="en" sz="1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parts for each junction </a:t>
            </a:r>
            <a:r>
              <a:rPr lang="e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lang="en" sz="1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then tested various models to each subset to determine the optimal one .</a:t>
            </a: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2575;p47"/>
          <p:cNvSpPr/>
          <p:nvPr/>
        </p:nvSpPr>
        <p:spPr>
          <a:xfrm flipH="1">
            <a:off x="1066800" y="4343400"/>
            <a:ext cx="2581500" cy="1828800"/>
          </a:xfrm>
          <a:prstGeom prst="wedgeRoundRectCallout">
            <a:avLst>
              <a:gd name="adj1" fmla="val -50710"/>
              <a:gd name="adj2" fmla="val 17610"/>
              <a:gd name="adj3" fmla="val 0"/>
            </a:avLst>
          </a:prstGeom>
          <a:solidFill>
            <a:srgbClr val="F2EFA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-US" sz="1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datasets were trained and tested on various models, including </a:t>
            </a:r>
            <a:r>
              <a:rPr lang="en-US" sz="1400" b="1" dirty="0" err="1" smtClean="0">
                <a:latin typeface="Times New Roman"/>
                <a:ea typeface="Times New Roman"/>
                <a:cs typeface="Times New Roman"/>
                <a:sym typeface="Times New Roman"/>
              </a:rPr>
              <a:t>XGBoost</a:t>
            </a:r>
            <a:r>
              <a:rPr lang="en-US" sz="1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, ARIMA, </a:t>
            </a:r>
            <a:r>
              <a:rPr lang="en-US" sz="1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, Prophet, </a:t>
            </a:r>
            <a:r>
              <a:rPr lang="en-US" sz="1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Ridge </a:t>
            </a:r>
            <a:r>
              <a:rPr lang="en-US" sz="1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Regression, Lasso Regression,</a:t>
            </a:r>
            <a:r>
              <a:rPr lang="en-US" sz="1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and LGBM.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Google Shape;25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3810000"/>
            <a:ext cx="453152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581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48200" y="304800"/>
            <a:ext cx="4164024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582;p48"/>
          <p:cNvSpPr/>
          <p:nvPr/>
        </p:nvSpPr>
        <p:spPr>
          <a:xfrm>
            <a:off x="457200" y="3505200"/>
            <a:ext cx="2657700" cy="2590800"/>
          </a:xfrm>
          <a:prstGeom prst="trapezoid">
            <a:avLst>
              <a:gd name="adj" fmla="val 25000"/>
            </a:avLst>
          </a:prstGeom>
          <a:solidFill>
            <a:srgbClr val="F2EFA6"/>
          </a:solidFill>
          <a:ln w="9525" cap="flat" cmpd="sng">
            <a:solidFill>
              <a:srgbClr val="F2EF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200" b="1" dirty="0" smtClean="0">
                <a:latin typeface="Times New Roman" pitchFamily="18" charset="0"/>
                <a:cs typeface="Times New Roman" pitchFamily="18" charset="0"/>
              </a:rPr>
              <a:t>performance of the LGBM model in comparing actual versus predicted outcomes is assessed based on RMSE and MAPE values. To boost performance, remodeling was carried out post feature selection.</a:t>
            </a:r>
            <a:endParaRPr sz="1200" b="1"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sp>
        <p:nvSpPr>
          <p:cNvPr id="4" name="Google Shape;2583;p48"/>
          <p:cNvSpPr/>
          <p:nvPr/>
        </p:nvSpPr>
        <p:spPr>
          <a:xfrm>
            <a:off x="5715000" y="3505200"/>
            <a:ext cx="2657700" cy="2667000"/>
          </a:xfrm>
          <a:prstGeom prst="trapezoid">
            <a:avLst>
              <a:gd name="adj" fmla="val 25000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Light 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GBM is prone to </a:t>
            </a:r>
            <a:r>
              <a:rPr lang="en-US" sz="1400" b="1" dirty="0" err="1" smtClean="0">
                <a:latin typeface="Times New Roman" pitchFamily="18" charset="0"/>
                <a:cs typeface="Times New Roman" pitchFamily="18" charset="0"/>
              </a:rPr>
              <a:t>overfitting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, particularly with small datasets, I employed cross-validation to mitigate this risk.</a:t>
            </a:r>
            <a:endParaRPr sz="1400" b="1"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grpSp>
        <p:nvGrpSpPr>
          <p:cNvPr id="5" name="Google Shape;2584;p48"/>
          <p:cNvGrpSpPr/>
          <p:nvPr/>
        </p:nvGrpSpPr>
        <p:grpSpPr>
          <a:xfrm>
            <a:off x="3886200" y="3429000"/>
            <a:ext cx="1165689" cy="1473853"/>
            <a:chOff x="3046178" y="1474293"/>
            <a:chExt cx="1165689" cy="1473853"/>
          </a:xfrm>
        </p:grpSpPr>
        <p:sp>
          <p:nvSpPr>
            <p:cNvPr id="6" name="Google Shape;2585;p48"/>
            <p:cNvSpPr/>
            <p:nvPr/>
          </p:nvSpPr>
          <p:spPr>
            <a:xfrm>
              <a:off x="3046178" y="1474293"/>
              <a:ext cx="1165689" cy="1165145"/>
            </a:xfrm>
            <a:custGeom>
              <a:avLst/>
              <a:gdLst/>
              <a:ahLst/>
              <a:cxnLst/>
              <a:rect l="l" t="t" r="r" b="b"/>
              <a:pathLst>
                <a:path w="42947" h="42923" extrusionOk="0">
                  <a:moveTo>
                    <a:pt x="21480" y="1739"/>
                  </a:moveTo>
                  <a:lnTo>
                    <a:pt x="27766" y="8025"/>
                  </a:lnTo>
                  <a:cubicBezTo>
                    <a:pt x="27076" y="8918"/>
                    <a:pt x="26695" y="10014"/>
                    <a:pt x="26695" y="11169"/>
                  </a:cubicBezTo>
                  <a:cubicBezTo>
                    <a:pt x="26695" y="12526"/>
                    <a:pt x="27218" y="13800"/>
                    <a:pt x="28183" y="14752"/>
                  </a:cubicBezTo>
                  <a:cubicBezTo>
                    <a:pt x="29135" y="15717"/>
                    <a:pt x="30409" y="16241"/>
                    <a:pt x="31767" y="16241"/>
                  </a:cubicBezTo>
                  <a:cubicBezTo>
                    <a:pt x="32921" y="16241"/>
                    <a:pt x="34017" y="15860"/>
                    <a:pt x="34898" y="15169"/>
                  </a:cubicBezTo>
                  <a:lnTo>
                    <a:pt x="41196" y="21456"/>
                  </a:lnTo>
                  <a:lnTo>
                    <a:pt x="33302" y="29338"/>
                  </a:lnTo>
                  <a:lnTo>
                    <a:pt x="33743" y="29778"/>
                  </a:lnTo>
                  <a:cubicBezTo>
                    <a:pt x="34469" y="30504"/>
                    <a:pt x="34862" y="31469"/>
                    <a:pt x="34862" y="32493"/>
                  </a:cubicBezTo>
                  <a:cubicBezTo>
                    <a:pt x="34862" y="33529"/>
                    <a:pt x="34469" y="34493"/>
                    <a:pt x="33743" y="35207"/>
                  </a:cubicBezTo>
                  <a:cubicBezTo>
                    <a:pt x="33017" y="35946"/>
                    <a:pt x="32040" y="36338"/>
                    <a:pt x="31016" y="36338"/>
                  </a:cubicBezTo>
                  <a:cubicBezTo>
                    <a:pt x="29993" y="36338"/>
                    <a:pt x="29028" y="35946"/>
                    <a:pt x="28302" y="35207"/>
                  </a:cubicBezTo>
                  <a:lnTo>
                    <a:pt x="27861" y="34779"/>
                  </a:lnTo>
                  <a:lnTo>
                    <a:pt x="21468" y="41172"/>
                  </a:lnTo>
                  <a:lnTo>
                    <a:pt x="15193" y="34898"/>
                  </a:lnTo>
                  <a:cubicBezTo>
                    <a:pt x="15955" y="33981"/>
                    <a:pt x="16372" y="32838"/>
                    <a:pt x="16372" y="31635"/>
                  </a:cubicBezTo>
                  <a:cubicBezTo>
                    <a:pt x="16372" y="30278"/>
                    <a:pt x="15848" y="29004"/>
                    <a:pt x="14884" y="28040"/>
                  </a:cubicBezTo>
                  <a:cubicBezTo>
                    <a:pt x="13931" y="27087"/>
                    <a:pt x="12657" y="26552"/>
                    <a:pt x="11300" y="26552"/>
                  </a:cubicBezTo>
                  <a:cubicBezTo>
                    <a:pt x="10085" y="26552"/>
                    <a:pt x="8942" y="26980"/>
                    <a:pt x="8026" y="27742"/>
                  </a:cubicBezTo>
                  <a:lnTo>
                    <a:pt x="1739" y="21468"/>
                  </a:lnTo>
                  <a:lnTo>
                    <a:pt x="7299" y="15895"/>
                  </a:lnTo>
                  <a:cubicBezTo>
                    <a:pt x="8180" y="16598"/>
                    <a:pt x="9276" y="16979"/>
                    <a:pt x="10431" y="16979"/>
                  </a:cubicBezTo>
                  <a:cubicBezTo>
                    <a:pt x="11776" y="16979"/>
                    <a:pt x="13050" y="16455"/>
                    <a:pt x="14014" y="15491"/>
                  </a:cubicBezTo>
                  <a:cubicBezTo>
                    <a:pt x="15848" y="13657"/>
                    <a:pt x="15979" y="10764"/>
                    <a:pt x="14431" y="8776"/>
                  </a:cubicBezTo>
                  <a:lnTo>
                    <a:pt x="21480" y="1739"/>
                  </a:lnTo>
                  <a:close/>
                  <a:moveTo>
                    <a:pt x="21480" y="1"/>
                  </a:moveTo>
                  <a:lnTo>
                    <a:pt x="12705" y="8752"/>
                  </a:lnTo>
                  <a:lnTo>
                    <a:pt x="13145" y="9180"/>
                  </a:lnTo>
                  <a:cubicBezTo>
                    <a:pt x="14645" y="10681"/>
                    <a:pt x="14645" y="13121"/>
                    <a:pt x="13145" y="14621"/>
                  </a:cubicBezTo>
                  <a:cubicBezTo>
                    <a:pt x="12419" y="15348"/>
                    <a:pt x="11455" y="15753"/>
                    <a:pt x="10431" y="15753"/>
                  </a:cubicBezTo>
                  <a:cubicBezTo>
                    <a:pt x="9395" y="15753"/>
                    <a:pt x="8430" y="15348"/>
                    <a:pt x="7704" y="14621"/>
                  </a:cubicBezTo>
                  <a:lnTo>
                    <a:pt x="7275" y="14181"/>
                  </a:lnTo>
                  <a:lnTo>
                    <a:pt x="429" y="21027"/>
                  </a:lnTo>
                  <a:lnTo>
                    <a:pt x="1" y="21468"/>
                  </a:lnTo>
                  <a:lnTo>
                    <a:pt x="7573" y="29028"/>
                  </a:lnTo>
                  <a:lnTo>
                    <a:pt x="8014" y="29469"/>
                  </a:lnTo>
                  <a:lnTo>
                    <a:pt x="8442" y="29028"/>
                  </a:lnTo>
                  <a:cubicBezTo>
                    <a:pt x="8478" y="29004"/>
                    <a:pt x="8502" y="28980"/>
                    <a:pt x="8526" y="28957"/>
                  </a:cubicBezTo>
                  <a:lnTo>
                    <a:pt x="8621" y="28861"/>
                  </a:lnTo>
                  <a:cubicBezTo>
                    <a:pt x="9347" y="28171"/>
                    <a:pt x="10300" y="27790"/>
                    <a:pt x="11300" y="27790"/>
                  </a:cubicBezTo>
                  <a:cubicBezTo>
                    <a:pt x="12324" y="27790"/>
                    <a:pt x="13288" y="28183"/>
                    <a:pt x="14014" y="28909"/>
                  </a:cubicBezTo>
                  <a:cubicBezTo>
                    <a:pt x="14741" y="29635"/>
                    <a:pt x="15145" y="30612"/>
                    <a:pt x="15145" y="31635"/>
                  </a:cubicBezTo>
                  <a:cubicBezTo>
                    <a:pt x="15145" y="32659"/>
                    <a:pt x="14741" y="33636"/>
                    <a:pt x="14014" y="34362"/>
                  </a:cubicBezTo>
                  <a:cubicBezTo>
                    <a:pt x="13991" y="34386"/>
                    <a:pt x="13967" y="34410"/>
                    <a:pt x="13943" y="34422"/>
                  </a:cubicBezTo>
                  <a:lnTo>
                    <a:pt x="13407" y="34862"/>
                  </a:lnTo>
                  <a:lnTo>
                    <a:pt x="21468" y="42923"/>
                  </a:lnTo>
                  <a:lnTo>
                    <a:pt x="27897" y="36493"/>
                  </a:lnTo>
                  <a:cubicBezTo>
                    <a:pt x="28778" y="37196"/>
                    <a:pt x="29873" y="37577"/>
                    <a:pt x="31016" y="37577"/>
                  </a:cubicBezTo>
                  <a:cubicBezTo>
                    <a:pt x="32374" y="37577"/>
                    <a:pt x="33648" y="37041"/>
                    <a:pt x="34612" y="36088"/>
                  </a:cubicBezTo>
                  <a:cubicBezTo>
                    <a:pt x="35565" y="35124"/>
                    <a:pt x="36100" y="33850"/>
                    <a:pt x="36100" y="32493"/>
                  </a:cubicBezTo>
                  <a:cubicBezTo>
                    <a:pt x="36100" y="31350"/>
                    <a:pt x="35719" y="30254"/>
                    <a:pt x="35029" y="29373"/>
                  </a:cubicBezTo>
                  <a:lnTo>
                    <a:pt x="42947" y="21456"/>
                  </a:lnTo>
                  <a:lnTo>
                    <a:pt x="34934" y="13455"/>
                  </a:lnTo>
                  <a:lnTo>
                    <a:pt x="34493" y="13883"/>
                  </a:lnTo>
                  <a:cubicBezTo>
                    <a:pt x="33767" y="14610"/>
                    <a:pt x="32802" y="15014"/>
                    <a:pt x="31767" y="15014"/>
                  </a:cubicBezTo>
                  <a:cubicBezTo>
                    <a:pt x="30743" y="15014"/>
                    <a:pt x="29778" y="14610"/>
                    <a:pt x="29052" y="13883"/>
                  </a:cubicBezTo>
                  <a:cubicBezTo>
                    <a:pt x="28326" y="13157"/>
                    <a:pt x="27921" y="12193"/>
                    <a:pt x="27921" y="11169"/>
                  </a:cubicBezTo>
                  <a:cubicBezTo>
                    <a:pt x="27921" y="10133"/>
                    <a:pt x="28326" y="9168"/>
                    <a:pt x="29052" y="8442"/>
                  </a:cubicBezTo>
                  <a:lnTo>
                    <a:pt x="29492" y="8002"/>
                  </a:lnTo>
                  <a:lnTo>
                    <a:pt x="21480" y="1"/>
                  </a:lnTo>
                  <a:close/>
                </a:path>
              </a:pathLst>
            </a:custGeom>
            <a:solidFill>
              <a:srgbClr val="F2A365"/>
            </a:solidFill>
            <a:ln w="9525" cap="flat" cmpd="sng">
              <a:solidFill>
                <a:srgbClr val="F2A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586;p48"/>
            <p:cNvGrpSpPr/>
            <p:nvPr/>
          </p:nvGrpSpPr>
          <p:grpSpPr>
            <a:xfrm rot="-5400000">
              <a:off x="3518766" y="2738780"/>
              <a:ext cx="220530" cy="198202"/>
              <a:chOff x="10255975" y="2077663"/>
              <a:chExt cx="158975" cy="142900"/>
            </a:xfrm>
          </p:grpSpPr>
          <p:sp>
            <p:nvSpPr>
              <p:cNvPr id="8" name="Google Shape;2587;p48"/>
              <p:cNvSpPr/>
              <p:nvPr/>
            </p:nvSpPr>
            <p:spPr>
              <a:xfrm>
                <a:off x="10326225" y="2077663"/>
                <a:ext cx="88725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5716" extrusionOk="0">
                    <a:moveTo>
                      <a:pt x="2858" y="0"/>
                    </a:moveTo>
                    <a:lnTo>
                      <a:pt x="1" y="2858"/>
                    </a:lnTo>
                    <a:lnTo>
                      <a:pt x="2858" y="5715"/>
                    </a:lnTo>
                    <a:lnTo>
                      <a:pt x="3513" y="5060"/>
                    </a:lnTo>
                    <a:lnTo>
                      <a:pt x="1346" y="2893"/>
                    </a:lnTo>
                    <a:lnTo>
                      <a:pt x="3549" y="691"/>
                    </a:lnTo>
                    <a:lnTo>
                      <a:pt x="2858" y="0"/>
                    </a:lnTo>
                    <a:close/>
                  </a:path>
                </a:pathLst>
              </a:custGeom>
              <a:solidFill>
                <a:srgbClr val="F2A365"/>
              </a:solidFill>
              <a:ln w="9525" cap="flat" cmpd="sng">
                <a:solidFill>
                  <a:srgbClr val="F2A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588;p48"/>
              <p:cNvSpPr/>
              <p:nvPr/>
            </p:nvSpPr>
            <p:spPr>
              <a:xfrm>
                <a:off x="10255975" y="2077663"/>
                <a:ext cx="88725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5716" extrusionOk="0">
                    <a:moveTo>
                      <a:pt x="2858" y="0"/>
                    </a:moveTo>
                    <a:lnTo>
                      <a:pt x="1" y="2858"/>
                    </a:lnTo>
                    <a:lnTo>
                      <a:pt x="2858" y="5715"/>
                    </a:lnTo>
                    <a:lnTo>
                      <a:pt x="3513" y="5060"/>
                    </a:lnTo>
                    <a:lnTo>
                      <a:pt x="1346" y="2893"/>
                    </a:lnTo>
                    <a:lnTo>
                      <a:pt x="3549" y="691"/>
                    </a:lnTo>
                    <a:lnTo>
                      <a:pt x="2858" y="0"/>
                    </a:lnTo>
                    <a:close/>
                  </a:path>
                </a:pathLst>
              </a:custGeom>
              <a:solidFill>
                <a:srgbClr val="F2A365"/>
              </a:solidFill>
              <a:ln w="9525" cap="flat" cmpd="sng">
                <a:solidFill>
                  <a:srgbClr val="F2A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Google Shape;2589;p48"/>
          <p:cNvSpPr txBox="1"/>
          <p:nvPr/>
        </p:nvSpPr>
        <p:spPr>
          <a:xfrm>
            <a:off x="3352800" y="4953000"/>
            <a:ext cx="2173800" cy="615600"/>
          </a:xfrm>
          <a:prstGeom prst="rect">
            <a:avLst/>
          </a:prstGeom>
          <a:noFill/>
          <a:ln w="19050" cap="flat" cmpd="sng">
            <a:solidFill>
              <a:srgbClr val="F2A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LGBM(Light Gradient Boosting Machine)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Google Shape;2590;p48"/>
          <p:cNvPicPr preferRelativeResize="0"/>
          <p:nvPr/>
        </p:nvPicPr>
        <p:blipFill rotWithShape="1">
          <a:blip r:embed="rId3" cstate="print">
            <a:alphaModFix/>
          </a:blip>
          <a:srcRect l="17997" r="17611" b="18923"/>
          <a:stretch/>
        </p:blipFill>
        <p:spPr>
          <a:xfrm>
            <a:off x="4267200" y="3810000"/>
            <a:ext cx="439525" cy="3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59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4800"/>
            <a:ext cx="446125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27;p54"/>
          <p:cNvSpPr txBox="1"/>
          <p:nvPr/>
        </p:nvSpPr>
        <p:spPr>
          <a:xfrm>
            <a:off x="707933" y="997866"/>
            <a:ext cx="7672500" cy="526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7376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Deployment</a:t>
            </a:r>
            <a:endParaRPr sz="3000">
              <a:solidFill>
                <a:srgbClr val="073763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3" name="Google Shape;2628;p54">
            <a:hlinkClick r:id="rId2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905000"/>
            <a:ext cx="4759516" cy="38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629;p54"/>
          <p:cNvSpPr/>
          <p:nvPr/>
        </p:nvSpPr>
        <p:spPr>
          <a:xfrm>
            <a:off x="707937" y="3172207"/>
            <a:ext cx="1959000" cy="5996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Click!!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6400" y="2362200"/>
            <a:ext cx="5562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7200" dirty="0" smtClean="0"/>
              <a:t>Thank you!</a:t>
            </a:r>
            <a:endParaRPr lang="en-US" sz="7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1505</TotalTime>
  <Words>397</Words>
  <Application>Microsoft Office PowerPoint</Application>
  <PresentationFormat>On-screen Show (4:3)</PresentationFormat>
  <Paragraphs>48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Aqua Marketing Plan by Slidego</vt:lpstr>
      <vt:lpstr>Traffic Prediction</vt:lpstr>
      <vt:lpstr>Problem Statement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Prediction</dc:title>
  <dc:creator>WELCOME</dc:creator>
  <cp:lastModifiedBy>WELCOME</cp:lastModifiedBy>
  <cp:revision>5</cp:revision>
  <dcterms:created xsi:type="dcterms:W3CDTF">2024-04-21T22:07:27Z</dcterms:created>
  <dcterms:modified xsi:type="dcterms:W3CDTF">2024-05-20T00:09:31Z</dcterms:modified>
</cp:coreProperties>
</file>